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23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8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43"/>
  </p:notesMasterIdLst>
  <p:sldIdLst>
    <p:sldId id="293" r:id="rId3"/>
    <p:sldId id="257" r:id="rId4"/>
    <p:sldId id="258" r:id="rId5"/>
    <p:sldId id="294" r:id="rId6"/>
    <p:sldId id="301" r:id="rId7"/>
    <p:sldId id="295" r:id="rId8"/>
    <p:sldId id="302" r:id="rId9"/>
    <p:sldId id="303" r:id="rId10"/>
    <p:sldId id="261" r:id="rId11"/>
    <p:sldId id="305" r:id="rId12"/>
    <p:sldId id="306" r:id="rId13"/>
    <p:sldId id="307" r:id="rId14"/>
    <p:sldId id="335" r:id="rId15"/>
    <p:sldId id="308" r:id="rId16"/>
    <p:sldId id="309" r:id="rId17"/>
    <p:sldId id="310" r:id="rId18"/>
    <p:sldId id="311" r:id="rId19"/>
    <p:sldId id="313" r:id="rId20"/>
    <p:sldId id="312" r:id="rId21"/>
    <p:sldId id="314" r:id="rId22"/>
    <p:sldId id="316" r:id="rId23"/>
    <p:sldId id="315" r:id="rId24"/>
    <p:sldId id="317" r:id="rId25"/>
    <p:sldId id="318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27" r:id="rId34"/>
    <p:sldId id="328" r:id="rId35"/>
    <p:sldId id="329" r:id="rId36"/>
    <p:sldId id="330" r:id="rId37"/>
    <p:sldId id="331" r:id="rId38"/>
    <p:sldId id="332" r:id="rId39"/>
    <p:sldId id="333" r:id="rId40"/>
    <p:sldId id="334" r:id="rId41"/>
    <p:sldId id="281" r:id="rId42"/>
  </p:sldIdLst>
  <p:sldSz cx="9144000" cy="5715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too" initials="V" lastIdx="1" clrIdx="0">
    <p:extLst>
      <p:ext uri="{19B8F6BF-5375-455C-9EA6-DF929625EA0E}">
        <p15:presenceInfo xmlns:p15="http://schemas.microsoft.com/office/powerpoint/2012/main" userId="Vitoo" providerId="None"/>
      </p:ext>
    </p:extLst>
  </p:cmAuthor>
  <p:cmAuthor id="2" name="yang yuncheng" initials="yy" lastIdx="8" clrIdx="1">
    <p:extLst>
      <p:ext uri="{19B8F6BF-5375-455C-9EA6-DF929625EA0E}">
        <p15:presenceInfo xmlns:p15="http://schemas.microsoft.com/office/powerpoint/2012/main" userId="651c4f0a6ce53a6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70C0"/>
    <a:srgbClr val="173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87923" autoAdjust="0"/>
  </p:normalViewPr>
  <p:slideViewPr>
    <p:cSldViewPr>
      <p:cViewPr>
        <p:scale>
          <a:sx n="104" d="100"/>
          <a:sy n="104" d="100"/>
        </p:scale>
        <p:origin x="500" y="60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05-24T00:06:09.333" idx="4">
    <p:pos x="5542" y="116"/>
    <p:text>右上角换颜色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05-23T22:44:00.624" idx="1">
    <p:pos x="10" y="10"/>
    <p:text>修改图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05-23T23:40:33.780" idx="2">
    <p:pos x="10" y="10"/>
    <p:text>1.创新点改成流程
2.框内字体红色
3.背景颜色褪色，突出主颜色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05-23T23:44:30.470" idx="3">
    <p:pos x="10" y="10"/>
    <p:text>1.创新点改成流程
2.框内字体红色
3.背景颜色褪色，突出主颜色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05-24T00:21:10.255" idx="5">
    <p:pos x="10" y="10"/>
    <p:text>表格怎么放上去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05-24T13:48:15.849" idx="7">
    <p:pos x="10" y="10"/>
    <p:text>场地换图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05-24T13:49:17.536" idx="8">
    <p:pos x="3095" y="587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05-24T09:04:22.439" idx="6">
    <p:pos x="10" y="10"/>
    <p:text>插一页总体规划</p:text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E139DD-5AAC-4F7F-9C50-1FB92AB9F9B8}" type="datetimeFigureOut">
              <a:rPr lang="zh-CN" altLang="en-US" smtClean="0"/>
              <a:pPr/>
              <a:t>2023/5/24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BB1522-D8B8-4EE2-937D-B0D68622BD2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725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各位老师好，我是杨运成，专业是电子信息，研究方向室内定位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我的毕业研究课题是</a:t>
            </a:r>
            <a:r>
              <a:rPr lang="zh-CN" altLang="en-US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基于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PDR</a:t>
            </a:r>
            <a:r>
              <a:rPr lang="zh-CN" altLang="en-US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RSSI</a:t>
            </a:r>
            <a:r>
              <a:rPr lang="zh-CN" altLang="en-US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融合的室内行人定位技术研究</a:t>
            </a:r>
            <a:r>
              <a:rPr lang="zh-CN" altLang="en-US" dirty="0"/>
              <a:t>，指导教师是吴飞老师，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研究方案：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蓝牙</a:t>
            </a:r>
            <a:r>
              <a:rPr lang="en-US" altLang="zh-CN" dirty="0"/>
              <a:t>RSSI</a:t>
            </a:r>
          </a:p>
          <a:p>
            <a:r>
              <a:rPr lang="en-US" altLang="zh-CN" dirty="0"/>
              <a:t>2.PDR</a:t>
            </a:r>
          </a:p>
          <a:p>
            <a:r>
              <a:rPr lang="en-US" altLang="zh-CN" dirty="0"/>
              <a:t>3.</a:t>
            </a:r>
            <a:r>
              <a:rPr lang="zh-CN" altLang="en-US" dirty="0"/>
              <a:t>融合</a:t>
            </a:r>
            <a:endParaRPr lang="en-US" altLang="zh-CN" dirty="0"/>
          </a:p>
          <a:p>
            <a:r>
              <a:rPr lang="zh-CN" altLang="en-US" dirty="0"/>
              <a:t>分别介绍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9472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RSSI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基于 </a:t>
            </a:r>
            <a:r>
              <a:rPr lang="en-US" altLang="zh-CN" dirty="0" err="1"/>
              <a:t>iForest</a:t>
            </a:r>
            <a:r>
              <a:rPr lang="en-US" altLang="zh-CN" dirty="0"/>
              <a:t>-MF </a:t>
            </a:r>
            <a:r>
              <a:rPr lang="zh-CN" altLang="en-US" dirty="0"/>
              <a:t>的 </a:t>
            </a:r>
            <a:r>
              <a:rPr lang="en-US" altLang="zh-CN" dirty="0"/>
              <a:t>RSSI </a:t>
            </a:r>
            <a:r>
              <a:rPr lang="zh-CN" altLang="en-US" dirty="0"/>
              <a:t>修正方法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基于双距离修正的加权质心定位算法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6987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PDR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基于 </a:t>
            </a:r>
            <a:r>
              <a:rPr lang="en-US" altLang="zh-CN" dirty="0"/>
              <a:t>CNN-</a:t>
            </a:r>
            <a:r>
              <a:rPr lang="en-US" altLang="zh-CN" dirty="0" err="1"/>
              <a:t>BiLSTM</a:t>
            </a:r>
            <a:r>
              <a:rPr lang="en-US" altLang="zh-CN" dirty="0"/>
              <a:t>-SA </a:t>
            </a:r>
            <a:r>
              <a:rPr lang="zh-CN" altLang="en-US" dirty="0"/>
              <a:t>的行人运动模式识别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基于特征约束的自适应峰值检测算法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航向优化算法，设计一种转向判断阈值，通过该优化减 少了航向角累积误差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793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本文在前两章对蓝牙和</a:t>
            </a:r>
            <a:r>
              <a:rPr lang="en-US" altLang="zh-CN" dirty="0"/>
              <a:t>PDR</a:t>
            </a:r>
            <a:r>
              <a:rPr lang="zh-CN" altLang="en-US" dirty="0"/>
              <a:t>定位技术进行改进后，但两种技术仍各自存在问题。因此本文通过结合两种定位技术的优势，利用</a:t>
            </a:r>
            <a:r>
              <a:rPr lang="en-US" altLang="zh-CN" dirty="0"/>
              <a:t>EKF</a:t>
            </a:r>
            <a:r>
              <a:rPr lang="zh-CN" altLang="en-US" dirty="0"/>
              <a:t>融合定位技术，将蓝牙和</a:t>
            </a:r>
            <a:r>
              <a:rPr lang="en-US" altLang="zh-CN" dirty="0"/>
              <a:t>PDR </a:t>
            </a:r>
            <a:r>
              <a:rPr lang="zh-CN" altLang="en-US" dirty="0"/>
              <a:t>的定位结果进行融合，提高定位精度和可靠性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34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第三部分是，本文提出对蓝牙定位技术部分改进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8262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50E17"/>
                </a:solidFill>
                <a:effectLst/>
                <a:latin typeface="-apple-system"/>
              </a:rPr>
              <a:t>在理想情况下，同一点接收到的蓝牙信标的接收信号强度指示（</a:t>
            </a:r>
            <a:r>
              <a:rPr lang="en-US" altLang="zh-CN" b="0" i="0" dirty="0">
                <a:solidFill>
                  <a:srgbClr val="050E17"/>
                </a:solidFill>
                <a:effectLst/>
                <a:latin typeface="-apple-system"/>
              </a:rPr>
              <a:t>RSSI</a:t>
            </a:r>
            <a:r>
              <a:rPr lang="zh-CN" altLang="en-US" b="0" i="0" dirty="0">
                <a:solidFill>
                  <a:srgbClr val="050E17"/>
                </a:solidFill>
                <a:effectLst/>
                <a:latin typeface="-apple-system"/>
              </a:rPr>
              <a:t>）应当是相对平稳的。</a:t>
            </a:r>
            <a:endParaRPr lang="en-US" altLang="zh-CN" b="0" i="0" dirty="0">
              <a:solidFill>
                <a:srgbClr val="050E17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50E17"/>
                </a:solidFill>
                <a:effectLst/>
                <a:latin typeface="-apple-system"/>
              </a:rPr>
              <a:t>但是，在实际情况下收到多种实际场景的干扰，如路过行人，采集到的</a:t>
            </a:r>
            <a:r>
              <a:rPr lang="en-US" altLang="zh-CN" b="0" i="0" dirty="0">
                <a:solidFill>
                  <a:srgbClr val="050E17"/>
                </a:solidFill>
                <a:effectLst/>
                <a:latin typeface="-apple-system"/>
              </a:rPr>
              <a:t>RSSI</a:t>
            </a:r>
            <a:r>
              <a:rPr lang="zh-CN" altLang="en-US" b="0" i="0" dirty="0">
                <a:solidFill>
                  <a:srgbClr val="050E17"/>
                </a:solidFill>
                <a:effectLst/>
                <a:latin typeface="-apple-system"/>
              </a:rPr>
              <a:t>信号可能存在大量异常值</a:t>
            </a:r>
            <a:endParaRPr lang="en-US" altLang="zh-CN" b="0" i="0" dirty="0">
              <a:solidFill>
                <a:srgbClr val="050E17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因此，首先分析</a:t>
            </a:r>
            <a:r>
              <a:rPr lang="en-US" altLang="zh-CN" dirty="0"/>
              <a:t>RSSI </a:t>
            </a:r>
            <a:r>
              <a:rPr lang="zh-CN" altLang="en-US" dirty="0"/>
              <a:t>信号分布特性，模拟了理想无干扰环境和受干扰环境的情况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8020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传统在无干扰环境下，通常使用高斯滤波、均值滤波等平滑滤波可对其进行有效过滤。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然而在实际受干扰情况下，采样的蓝牙 </a:t>
            </a:r>
            <a:r>
              <a:rPr lang="en-US" altLang="zh-CN" dirty="0"/>
              <a:t>RSSI </a:t>
            </a:r>
            <a:r>
              <a:rPr lang="zh-CN" altLang="en-US" dirty="0"/>
              <a:t>值波动幅度较大且异常值较多，传统滤波方法无法有效反应真实的信号强度情况。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利用</a:t>
            </a:r>
            <a:r>
              <a:rPr lang="en-US" altLang="zh-CN" dirty="0" err="1"/>
              <a:t>iForest</a:t>
            </a:r>
            <a:r>
              <a:rPr lang="en-US" altLang="zh-CN" dirty="0"/>
              <a:t>-MF </a:t>
            </a:r>
            <a:r>
              <a:rPr lang="zh-CN" altLang="en-US" dirty="0"/>
              <a:t>组合的检测滤波，首先利用孤立森立算法特性，决策树的不断分割，识别与大多数数据点明显不同的数据点来隔离异常情况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266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再结合</a:t>
            </a:r>
            <a:r>
              <a:rPr lang="en-US" altLang="zh-CN" dirty="0"/>
              <a:t>MF </a:t>
            </a:r>
            <a:r>
              <a:rPr lang="zh-CN" altLang="en-US" dirty="0"/>
              <a:t>组合的检测滤波修正方法和插值补偿，还原理想状态下蓝牙</a:t>
            </a:r>
            <a:r>
              <a:rPr lang="en-US" altLang="zh-CN" dirty="0"/>
              <a:t>RSSI</a:t>
            </a:r>
            <a:r>
              <a:rPr lang="zh-CN" altLang="en-US" dirty="0"/>
              <a:t>信号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592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zh-CN" altLang="en-US" dirty="0"/>
              <a:t>在对采集的</a:t>
            </a:r>
            <a:r>
              <a:rPr lang="en-US" altLang="zh-CN" dirty="0"/>
              <a:t>RSSI</a:t>
            </a:r>
            <a:r>
              <a:rPr lang="zh-CN" altLang="en-US" dirty="0"/>
              <a:t>信号进行检测滤波后，需要进行定位，第二章介绍过两种蓝牙定位算法，由于指纹定位采集数据复杂，维护成本高，无法复用。因此，选取基于距离的加权质心定位。</a:t>
            </a:r>
            <a:endParaRPr lang="en-US" altLang="zh-CN" dirty="0"/>
          </a:p>
          <a:p>
            <a:pPr>
              <a:buFont typeface="Arial" panose="020B0604020202020204" pitchFamily="34" charset="0"/>
              <a:buNone/>
            </a:pPr>
            <a:r>
              <a:rPr lang="zh-CN" altLang="en-US" dirty="0"/>
              <a:t>首先，需要分析</a:t>
            </a:r>
            <a:r>
              <a:rPr lang="en-US" altLang="zh-CN" dirty="0"/>
              <a:t>RSSI</a:t>
            </a:r>
            <a:r>
              <a:rPr lang="zh-CN" altLang="en-US" dirty="0"/>
              <a:t>空间分布的传播规律，根据距离路径损耗模型，建立蓝牙信号强度值和距离对应的拟合曲线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5895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建立拟合曲线后，需要设计蓝牙定位算法模型，如图，由于信号传播过程中有损耗，蓝牙锚节点到未知节点距离比实际大，形成一个多边形。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传统单距离加权质心定位仅限于对单个信标节点进行权重调，然后</a:t>
            </a:r>
            <a:r>
              <a:rPr lang="en-US" altLang="zh-CN" dirty="0"/>
              <a:t>ABC</a:t>
            </a:r>
            <a:r>
              <a:rPr lang="zh-CN" altLang="en-US" dirty="0"/>
              <a:t>点由两个距离确定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双距离加权质心定位算法，导致较远信标（</a:t>
            </a:r>
            <a:r>
              <a:rPr lang="en-US" altLang="zh-CN" dirty="0"/>
              <a:t>O3 </a:t>
            </a:r>
            <a:r>
              <a:rPr lang="zh-CN" altLang="en-US" dirty="0"/>
              <a:t>）的距离在权重分配中占据主导地位，给另一个较近信标（</a:t>
            </a:r>
            <a:r>
              <a:rPr lang="en-US" altLang="zh-CN" dirty="0"/>
              <a:t>O2</a:t>
            </a:r>
            <a:r>
              <a:rPr lang="zh-CN" altLang="en-US" dirty="0"/>
              <a:t>）的距离分配较低的权重值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首先，为了改变引入两个距离权重后造成的次要数据主导地位现象，通过修正 </a:t>
            </a:r>
            <a:r>
              <a:rPr lang="en-US" altLang="zh-CN" dirty="0"/>
              <a:t>1 </a:t>
            </a:r>
            <a:r>
              <a:rPr lang="zh-CN" altLang="en-US" dirty="0"/>
              <a:t>步骤，弱化较远的距离（ </a:t>
            </a:r>
            <a:r>
              <a:rPr lang="en-US" altLang="zh-CN" dirty="0"/>
              <a:t>3 d </a:t>
            </a:r>
            <a:r>
              <a:rPr lang="zh-CN" altLang="en-US" dirty="0"/>
              <a:t>）在其权值中的过大占比，而使得距离更远的信标变成次 要，距离更近的变为主导。其次，在修正 </a:t>
            </a:r>
            <a:r>
              <a:rPr lang="en-US" altLang="zh-CN" dirty="0"/>
              <a:t>1 </a:t>
            </a:r>
            <a:r>
              <a:rPr lang="zh-CN" altLang="en-US" dirty="0"/>
              <a:t>方法的基础上加上修正 </a:t>
            </a:r>
            <a:r>
              <a:rPr lang="en-US" altLang="zh-CN" dirty="0"/>
              <a:t>2 </a:t>
            </a:r>
            <a:r>
              <a:rPr lang="zh-CN" altLang="en-US" dirty="0"/>
              <a:t>步骤，通过引入 修正系数</a:t>
            </a:r>
            <a:r>
              <a:rPr lang="en-US" altLang="zh-CN" dirty="0"/>
              <a:t>n</a:t>
            </a:r>
            <a:r>
              <a:rPr lang="zh-CN" altLang="en-US" dirty="0"/>
              <a:t>可以根据实际情况调整修正的程度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550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下面，我将从以下</a:t>
            </a:r>
            <a:r>
              <a:rPr lang="en-US" altLang="zh-CN" dirty="0"/>
              <a:t>5</a:t>
            </a:r>
            <a:r>
              <a:rPr lang="zh-CN" altLang="en-US" dirty="0"/>
              <a:t>个方面，对我的毕业论文进行讲解。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24562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首先是蓝牙静态实验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9443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7195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针对人员定位中，人员往往是在移动的，需要对方法的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定位轨迹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进行分析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。由于人员行走过程中实时坐标不易获取，因此使用单向距离法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OWD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计算两轨迹的距离，用以度量定位方法的性能，单向距离越小表明两轨迹越接近。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2517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对比了两种方法滤波前，滤波后</a:t>
            </a:r>
            <a:r>
              <a:rPr lang="en-US" altLang="zh-CN" dirty="0"/>
              <a:t>OWD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2584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第四部分是，本文提出对</a:t>
            </a:r>
            <a:r>
              <a:rPr lang="en-US" altLang="zh-CN" dirty="0"/>
              <a:t>PDR</a:t>
            </a:r>
            <a:r>
              <a:rPr lang="zh-CN" altLang="en-US" dirty="0"/>
              <a:t>定位技术部分改进，和对两种技术的融合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5312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3248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b="1" dirty="0"/>
              <a:t>首先</a:t>
            </a:r>
            <a:r>
              <a:rPr lang="zh-CN" altLang="en-US" dirty="0"/>
              <a:t>，在行走过程中，行人的不同运动状态和手机持有方式会导致波动特性的多样性，而使得单一的步频算法难以适用于不同的运动模式。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/>
              <a:t>其次</a:t>
            </a:r>
            <a:r>
              <a:rPr lang="zh-CN" altLang="en-US" dirty="0"/>
              <a:t>，传统模式识别研究，主要从机器学习如决策树、随机森林等，其准确率十分依赖于从源数据中，事先手动提取出不同类型的特征。此外，不同类型特征对于不同运动模式的敏感度存在差异，因此需要丰富的经验积累才能选取合适的特征，并且这些特征很难推广到其他模型中。</a:t>
            </a:r>
            <a:endParaRPr lang="en-US" altLang="zh-CN" dirty="0"/>
          </a:p>
          <a:p>
            <a:pPr algn="l"/>
            <a:r>
              <a:rPr lang="zh-CN" altLang="en-US" b="1" dirty="0"/>
              <a:t>因此</a:t>
            </a:r>
            <a:r>
              <a:rPr lang="zh-CN" altLang="en-US" dirty="0"/>
              <a:t>，</a:t>
            </a:r>
            <a:r>
              <a:rPr lang="zh-CN" altLang="en-US" sz="1800" b="0" i="0" u="none" strike="noStrike" baseline="0" dirty="0">
                <a:latin typeface="FZKTK--GBK1-0"/>
              </a:rPr>
              <a:t>使用卷积神经网络</a:t>
            </a:r>
            <a:r>
              <a:rPr lang="en-US" altLang="zh-CN" sz="1800" b="0" i="0" u="none" strike="noStrike" baseline="0" dirty="0">
                <a:latin typeface="TimesNewRomanPSMT"/>
              </a:rPr>
              <a:t>(CNN) </a:t>
            </a:r>
            <a:r>
              <a:rPr lang="zh-CN" altLang="en-US" sz="1800" b="0" i="0" u="none" strike="noStrike" baseline="0" dirty="0">
                <a:latin typeface="FZKTK--GBK1-0"/>
              </a:rPr>
              <a:t>提取行人不同运动模式的局部特征</a:t>
            </a:r>
            <a:r>
              <a:rPr lang="zh-CN" altLang="en-US" sz="1800" b="0" i="0" u="none" strike="noStrike" baseline="0" dirty="0">
                <a:latin typeface="FZSSJW--GB1-0"/>
              </a:rPr>
              <a:t>，</a:t>
            </a:r>
            <a:r>
              <a:rPr lang="zh-CN" altLang="en-US" sz="1800" b="0" i="0" u="none" strike="noStrike" baseline="0" dirty="0">
                <a:latin typeface="FZKTK--GBK1-0"/>
              </a:rPr>
              <a:t>利用自注意力机制</a:t>
            </a:r>
            <a:r>
              <a:rPr lang="en-US" altLang="zh-CN" sz="1800" b="0" i="0" u="none" strike="noStrike" baseline="0" dirty="0">
                <a:latin typeface="TimesNewRomanPSMT"/>
              </a:rPr>
              <a:t>(SA) </a:t>
            </a:r>
            <a:r>
              <a:rPr lang="zh-CN" altLang="en-US" sz="1800" b="0" i="0" u="none" strike="noStrike" baseline="0" dirty="0">
                <a:latin typeface="FZKTK--GBK1-0"/>
              </a:rPr>
              <a:t>对提取的运动特征进行权重分配</a:t>
            </a:r>
            <a:r>
              <a:rPr lang="zh-CN" altLang="en-US" sz="1800" b="0" i="0" u="none" strike="noStrike" baseline="0" dirty="0">
                <a:latin typeface="FZSSJW--GB1-0"/>
              </a:rPr>
              <a:t>；</a:t>
            </a:r>
            <a:r>
              <a:rPr lang="zh-CN" altLang="en-US" sz="1800" b="0" i="0" u="none" strike="noStrike" baseline="0" dirty="0">
                <a:latin typeface="FZKTK--GBK1-0"/>
              </a:rPr>
              <a:t>再结合双向长短期记忆网络</a:t>
            </a:r>
            <a:r>
              <a:rPr lang="en-US" altLang="zh-CN" sz="1800" b="0" i="0" u="none" strike="noStrike" baseline="0" dirty="0">
                <a:latin typeface="TimesNewRomanPSMT"/>
              </a:rPr>
              <a:t>(</a:t>
            </a:r>
            <a:r>
              <a:rPr lang="en-US" altLang="zh-CN" sz="1800" b="0" i="0" u="none" strike="noStrike" baseline="0" dirty="0" err="1">
                <a:latin typeface="TimesNewRomanPSMT"/>
              </a:rPr>
              <a:t>BiLSTM</a:t>
            </a:r>
            <a:r>
              <a:rPr lang="en-US" altLang="zh-CN" sz="1800" b="0" i="0" u="none" strike="noStrike" baseline="0" dirty="0">
                <a:latin typeface="TimesNewRomanPSMT"/>
              </a:rPr>
              <a:t>) </a:t>
            </a:r>
            <a:r>
              <a:rPr lang="zh-CN" altLang="en-US" sz="1800" b="0" i="0" u="none" strike="noStrike" baseline="0" dirty="0">
                <a:latin typeface="FZKTK--GBK1-0"/>
              </a:rPr>
              <a:t>挖掘行人运动特征的前后时序关系进行分类识别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9899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为了验证模型识别效果，本文测试</a:t>
            </a:r>
            <a:r>
              <a:rPr lang="en-US" altLang="zh-CN" sz="1800" b="0" i="0" u="none" strike="noStrike" baseline="0" dirty="0">
                <a:latin typeface="TimesNewRomanPSMT"/>
              </a:rPr>
              <a:t>5 </a:t>
            </a:r>
            <a:r>
              <a:rPr lang="zh-CN" altLang="en-US" sz="1800" b="0" i="0" u="none" strike="noStrike" baseline="0" dirty="0">
                <a:latin typeface="FZSSJW--GB1-0"/>
              </a:rPr>
              <a:t>名行人共采集到</a:t>
            </a:r>
            <a:r>
              <a:rPr lang="en-US" altLang="zh-CN" sz="1800" b="0" i="0" u="none" strike="noStrike" baseline="0" dirty="0">
                <a:latin typeface="TimesNewRomanPSMT"/>
              </a:rPr>
              <a:t>69878 </a:t>
            </a:r>
            <a:r>
              <a:rPr lang="zh-CN" altLang="en-US" sz="1800" b="0" i="0" u="none" strike="noStrike" baseline="0" dirty="0">
                <a:latin typeface="FZSSJW--GB1-0"/>
              </a:rPr>
              <a:t>条实验样本数据，每条只包括加速度计输出的三轴加速度和角速度数据</a:t>
            </a:r>
            <a:endParaRPr lang="en-US" altLang="zh-CN" sz="1800" b="0" i="0" u="none" strike="noStrike" baseline="0" dirty="0">
              <a:latin typeface="FZSSJW--GB1-0"/>
            </a:endParaRPr>
          </a:p>
          <a:p>
            <a:pPr algn="l"/>
            <a:r>
              <a:rPr lang="zh-CN" altLang="en-US" dirty="0"/>
              <a:t>实验结果表明：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5817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行人模式识别后，进行步频计数，由于行人是重心呈现规律波动，可以根据峰值判断步数</a:t>
            </a:r>
            <a:endParaRPr lang="en-US" altLang="zh-CN" dirty="0"/>
          </a:p>
          <a:p>
            <a:r>
              <a:rPr lang="zh-CN" altLang="en-US" dirty="0"/>
              <a:t>传统固定间隔参数，无法适应不同行人模式，过大会出现漏检，过小会引入伪波峰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30138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因此本文在最小峰距算法中提出自适应阈值，先根据运动模型检测出当前运动状 态属于正常行走还是快走，并自适应调整最小峰距 </a:t>
            </a:r>
            <a:r>
              <a:rPr lang="en-US" altLang="zh-CN" dirty="0"/>
              <a:t>k </a:t>
            </a:r>
            <a:r>
              <a:rPr lang="zh-CN" altLang="en-US" dirty="0"/>
              <a:t>值。根据实验结果，本文设置正 常行走模式下 </a:t>
            </a:r>
            <a:r>
              <a:rPr lang="en-US" altLang="zh-CN" dirty="0"/>
              <a:t>k=20</a:t>
            </a:r>
            <a:r>
              <a:rPr lang="zh-CN" altLang="en-US" dirty="0"/>
              <a:t>，快走模式下 </a:t>
            </a:r>
            <a:r>
              <a:rPr lang="en-US" altLang="zh-CN" dirty="0"/>
              <a:t>k=10</a:t>
            </a:r>
            <a:r>
              <a:rPr lang="zh-CN" altLang="en-US" dirty="0"/>
              <a:t>，如图 </a:t>
            </a:r>
            <a:r>
              <a:rPr lang="en-US" altLang="zh-CN" dirty="0"/>
              <a:t>4-8(c)</a:t>
            </a:r>
            <a:r>
              <a:rPr lang="zh-CN" altLang="en-US" dirty="0"/>
              <a:t>所示在不同运动模式下有效利用 不同阈值获得更高精度检测。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070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第一部分是研究背景及意义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8095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同时，不同手机姿态下的传感器数据会产生不同的周期性特征，大小波峰问题和快慢走</a:t>
            </a:r>
            <a:endParaRPr lang="en-US" altLang="zh-CN" dirty="0"/>
          </a:p>
          <a:p>
            <a:r>
              <a:rPr lang="zh-CN" altLang="en-US" dirty="0"/>
              <a:t>如图 </a:t>
            </a:r>
            <a:r>
              <a:rPr lang="en-US" altLang="zh-CN" dirty="0"/>
              <a:t>4-9 </a:t>
            </a:r>
            <a:r>
              <a:rPr lang="zh-CN" altLang="en-US" dirty="0"/>
              <a:t>所示，正常行走时行人加速度值普遍低于快走模式，并且在摆臂姿势下 波峰呈现一大一小的状态。因此，使用固定阈值方法无法准确检测步频，可能会忽略 真实波峰或引入伪波峰。根据本文提出的自适应阈值法，利用分类器检测的不同运动 模式计算当前窗口下的自适应动态阈值，从而提高步频检测精度和鲁棒性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001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统计五名行人在四种手机姿势模式下的四种方法误差率。结果表明，在 电话和导航模式下，四种检测方法误差率相对较低。然而，在口袋和摆臂模式下，由 于加速度轨迹呈现一大一小的运动规律，波峰检测法和固定阈值法在这种复杂规律下 误差率上升。相比之下，本文提出的方法采用阈值的自适应调整，在不同模式下都表 现出最佳的步频检测性能。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3168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直线</a:t>
            </a:r>
            <a:r>
              <a:rPr lang="en-US" altLang="zh-CN" dirty="0"/>
              <a:t>100</a:t>
            </a:r>
            <a:r>
              <a:rPr lang="zh-CN" altLang="en-US" dirty="0"/>
              <a:t>步，中当手机未发生转向时，其偏航角 </a:t>
            </a:r>
            <a:r>
              <a:rPr lang="en-US" altLang="zh-CN" dirty="0"/>
              <a:t>Yaw </a:t>
            </a:r>
            <a:r>
              <a:rPr lang="zh-CN" altLang="en-US" dirty="0"/>
              <a:t>在 </a:t>
            </a:r>
            <a:r>
              <a:rPr lang="en-US" altLang="zh-CN" dirty="0"/>
              <a:t>0.3/rad</a:t>
            </a:r>
            <a:r>
              <a:rPr lang="zh-CN" altLang="en-US" dirty="0"/>
              <a:t>（约 </a:t>
            </a:r>
            <a:r>
              <a:rPr lang="en-US" altLang="zh-CN" dirty="0"/>
              <a:t>17.2 </a:t>
            </a:r>
            <a:r>
              <a:rPr lang="zh-CN" altLang="en-US" dirty="0"/>
              <a:t>度）内浮动。 为了实现转向检测，故设计转向判断阈值</a:t>
            </a:r>
            <a:r>
              <a:rPr lang="en-US" altLang="zh-CN" dirty="0"/>
              <a:t>α=0.3</a:t>
            </a:r>
            <a:r>
              <a:rPr lang="zh-CN" altLang="en-US" dirty="0"/>
              <a:t>。当行走中相邻两步偏航角变化超过 或低于该阈值时，即判断行人行走发生了转向。针对行人行走习惯和室内环境结构， 利用公式</a:t>
            </a:r>
            <a:r>
              <a:rPr lang="en-US" altLang="zh-CN" dirty="0"/>
              <a:t>(4-26)</a:t>
            </a:r>
            <a:r>
              <a:rPr lang="zh-CN" altLang="en-US" dirty="0"/>
              <a:t>对向右、直行和向左行走三个主要方向进行了优化补偿。其中，</a:t>
            </a:r>
            <a:r>
              <a:rPr lang="en-US" altLang="zh-CN" dirty="0"/>
              <a:t>ψ 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zh-CN" altLang="en-US" dirty="0"/>
              <a:t>为 </a:t>
            </a:r>
            <a:r>
              <a:rPr lang="en-US" altLang="zh-CN" dirty="0" err="1"/>
              <a:t>i</a:t>
            </a:r>
            <a:r>
              <a:rPr lang="zh-CN" altLang="en-US" dirty="0"/>
              <a:t>时刻的偏航角，</a:t>
            </a:r>
            <a:r>
              <a:rPr lang="en-US" altLang="zh-CN" dirty="0"/>
              <a:t>w</a:t>
            </a:r>
            <a:r>
              <a:rPr lang="zh-CN" altLang="en-US" dirty="0"/>
              <a:t>为步频窗口。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662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步频：蓝色，在拐弯处复杂动作容易引入伪波峰</a:t>
            </a:r>
            <a:endParaRPr lang="en-US" altLang="zh-CN" dirty="0"/>
          </a:p>
          <a:p>
            <a:r>
              <a:rPr lang="zh-CN" altLang="en-US" dirty="0"/>
              <a:t>航向：绿色，随时间累加误差增加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598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1714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从 </a:t>
            </a:r>
            <a:r>
              <a:rPr lang="en-US" altLang="zh-CN" dirty="0"/>
              <a:t>5.2.2 </a:t>
            </a:r>
            <a:r>
              <a:rPr lang="zh-CN" altLang="en-US" dirty="0"/>
              <a:t>节和 </a:t>
            </a:r>
            <a:r>
              <a:rPr lang="en-US" altLang="zh-CN" dirty="0"/>
              <a:t>5.2.3 </a:t>
            </a:r>
            <a:r>
              <a:rPr lang="zh-CN" altLang="en-US" dirty="0"/>
              <a:t>节对单一蓝牙 </a:t>
            </a:r>
            <a:r>
              <a:rPr lang="en-US" altLang="zh-CN" dirty="0"/>
              <a:t>RSSI </a:t>
            </a:r>
            <a:r>
              <a:rPr lang="zh-CN" altLang="en-US" dirty="0"/>
              <a:t>和 </a:t>
            </a:r>
            <a:r>
              <a:rPr lang="en-US" altLang="zh-CN" dirty="0"/>
              <a:t>PDR </a:t>
            </a:r>
            <a:r>
              <a:rPr lang="zh-CN" altLang="en-US" dirty="0"/>
              <a:t>定位技术进行定位轨迹分析后，虽 然本文三四章的改进方法可以相对提升其定位精度，但两种定位技术由于其技术特性 仍会产生一些问题。如蓝牙 </a:t>
            </a:r>
            <a:r>
              <a:rPr lang="en-US" altLang="zh-CN" dirty="0"/>
              <a:t>RSSI </a:t>
            </a:r>
            <a:r>
              <a:rPr lang="zh-CN" altLang="en-US" dirty="0"/>
              <a:t>定位会出现定位结果跳跃、聚集等不合理现象，</a:t>
            </a:r>
            <a:r>
              <a:rPr lang="en-US" altLang="zh-CN" dirty="0"/>
              <a:t>PDR </a:t>
            </a:r>
            <a:r>
              <a:rPr lang="zh-CN" altLang="en-US" dirty="0"/>
              <a:t>算法的累积误差会随着时间积累导致后续定位轨迹偏移，本文将蓝牙定位和 </a:t>
            </a:r>
            <a:r>
              <a:rPr lang="en-US" altLang="zh-CN" dirty="0"/>
              <a:t>PDR </a:t>
            </a:r>
            <a:r>
              <a:rPr lang="zh-CN" altLang="en-US" dirty="0"/>
              <a:t>定 位利用 </a:t>
            </a:r>
            <a:r>
              <a:rPr lang="en-US" altLang="zh-CN" dirty="0"/>
              <a:t>EKF </a:t>
            </a:r>
            <a:r>
              <a:rPr lang="zh-CN" altLang="en-US" dirty="0"/>
              <a:t>算法进行融合，定位轨迹如图 </a:t>
            </a:r>
            <a:r>
              <a:rPr lang="en-US" altLang="zh-CN" dirty="0"/>
              <a:t>5-5 </a:t>
            </a:r>
            <a:r>
              <a:rPr lang="zh-CN" altLang="en-US" dirty="0"/>
              <a:t>所示</a:t>
            </a:r>
            <a:endParaRPr lang="en-US" altLang="zh-CN" dirty="0"/>
          </a:p>
          <a:p>
            <a:r>
              <a:rPr lang="zh-CN" altLang="en-US" dirty="0"/>
              <a:t>由图 </a:t>
            </a:r>
            <a:r>
              <a:rPr lang="en-US" altLang="zh-CN" dirty="0"/>
              <a:t>5-5 </a:t>
            </a:r>
            <a:r>
              <a:rPr lang="zh-CN" altLang="en-US" dirty="0"/>
              <a:t>可以看出，蓝牙 </a:t>
            </a:r>
            <a:r>
              <a:rPr lang="en-US" altLang="zh-CN" dirty="0"/>
              <a:t>RSSI </a:t>
            </a:r>
            <a:r>
              <a:rPr lang="zh-CN" altLang="en-US" dirty="0"/>
              <a:t>信号在传播过程中受室内环境的影响会导致定位 效果仍存在一定偏差，尤其在较窄转角处会出现信号跳跃、聚集等不合理现象。虽然 </a:t>
            </a:r>
            <a:r>
              <a:rPr lang="en-US" altLang="zh-CN" dirty="0"/>
              <a:t>PDR </a:t>
            </a:r>
            <a:r>
              <a:rPr lang="zh-CN" altLang="en-US" dirty="0"/>
              <a:t>定位大致符合实际路径，但由于 </a:t>
            </a:r>
            <a:r>
              <a:rPr lang="en-US" altLang="zh-CN" dirty="0"/>
              <a:t>PDR </a:t>
            </a:r>
            <a:r>
              <a:rPr lang="zh-CN" altLang="en-US" dirty="0"/>
              <a:t>算法是相对位置推算，使得持续的累积误 差会导致后续定位轨迹偏移实际路径。而 </a:t>
            </a:r>
            <a:r>
              <a:rPr lang="en-US" altLang="zh-CN" dirty="0"/>
              <a:t>EKF </a:t>
            </a:r>
            <a:r>
              <a:rPr lang="zh-CN" altLang="en-US" dirty="0"/>
              <a:t>融合定位算法将两者定位结合，使用 蓝牙定位结果及时修正 </a:t>
            </a:r>
            <a:r>
              <a:rPr lang="en-US" altLang="zh-CN" dirty="0"/>
              <a:t>PDR </a:t>
            </a:r>
            <a:r>
              <a:rPr lang="zh-CN" altLang="en-US" dirty="0"/>
              <a:t>定位的累积误差而避免其后续定位轨迹偏移。从局部来 看 </a:t>
            </a:r>
            <a:r>
              <a:rPr lang="en-US" altLang="zh-CN" dirty="0"/>
              <a:t>EKF </a:t>
            </a:r>
            <a:r>
              <a:rPr lang="zh-CN" altLang="en-US" dirty="0"/>
              <a:t>算法在转弯处轨迹较为平滑，更趋近实际路线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8207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6619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5769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53747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375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研究背景</a:t>
            </a:r>
            <a:endParaRPr lang="en-US" altLang="zh-CN" dirty="0"/>
          </a:p>
          <a:p>
            <a:r>
              <a:rPr lang="zh-CN" altLang="en-US" dirty="0"/>
              <a:t>随着智能设备和智慧建筑群的普及，室内定位技术在购物中心、医院、机场、工厂等场所的需求日益增强，因此，室内定位技术成为了业界和学界关注的热点。</a:t>
            </a:r>
            <a:endParaRPr lang="en-US" altLang="zh-CN" dirty="0"/>
          </a:p>
          <a:p>
            <a:r>
              <a:rPr lang="zh-CN" altLang="en-US" dirty="0"/>
              <a:t>然而，相比于室外卫星导航系统（</a:t>
            </a:r>
            <a:r>
              <a:rPr lang="en-US" altLang="zh-CN" dirty="0"/>
              <a:t>GNSS</a:t>
            </a:r>
            <a:r>
              <a:rPr lang="zh-CN" altLang="en-US" dirty="0"/>
              <a:t>）能够提供的精确定位，室内定位技术面临着建筑物遮挡和信号干扰等实现挑战（问题），造成信号缺失、定位精度低。</a:t>
            </a:r>
            <a:endParaRPr lang="en-US" altLang="zh-CN" dirty="0"/>
          </a:p>
          <a:p>
            <a:r>
              <a:rPr lang="zh-CN" altLang="en-US" dirty="0"/>
              <a:t>因此，需要通过各种技术手段，来解决在室内环境中确定人或物的位置信息。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6929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207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dirty="0"/>
              <a:t>同时本课题研究具有的三大意义：社会意义、工程意义和学术意义。</a:t>
            </a:r>
            <a:endParaRPr lang="en-US" altLang="zh-CN" b="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954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目前常见的室内定位技术：主要有</a:t>
            </a:r>
            <a:r>
              <a:rPr lang="en-US" altLang="zh-CN" dirty="0"/>
              <a:t>Wi-Fi</a:t>
            </a:r>
            <a:r>
              <a:rPr lang="zh-CN" altLang="en-US" dirty="0"/>
              <a:t>、</a:t>
            </a:r>
            <a:r>
              <a:rPr lang="en-US" altLang="zh-CN" dirty="0"/>
              <a:t>UWB</a:t>
            </a:r>
            <a:r>
              <a:rPr lang="zh-CN" altLang="en-US" dirty="0"/>
              <a:t>、蓝牙等。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考虑到现有研究在室内行人定位等方面的研究不足，本文重点聚焦蓝牙和惯性导航的研究，探索基于</a:t>
            </a:r>
            <a:r>
              <a:rPr lang="en-US" altLang="zh-CN" dirty="0"/>
              <a:t>PDR</a:t>
            </a:r>
            <a:r>
              <a:rPr lang="zh-CN" altLang="en-US" dirty="0"/>
              <a:t>和</a:t>
            </a:r>
            <a:r>
              <a:rPr lang="en-US" altLang="zh-CN" dirty="0"/>
              <a:t>RSSI</a:t>
            </a:r>
            <a:r>
              <a:rPr lang="zh-CN" altLang="en-US" dirty="0"/>
              <a:t>的室内定位算法及融合，以提高室内定位的准确性和可靠性。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943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dirty="0"/>
          </a:p>
          <a:p>
            <a:pPr eaLnBrk="1" hangingPunct="1"/>
            <a:r>
              <a:rPr lang="en-US" altLang="zh-CN" dirty="0"/>
              <a:t>1.</a:t>
            </a:r>
            <a:r>
              <a:rPr lang="zh-CN" altLang="en-US" dirty="0"/>
              <a:t>目前蓝牙定位室内定位中常用的定位方法大致可以分为两类，一类是基于蓝牙</a:t>
            </a:r>
            <a:r>
              <a:rPr lang="en-US" altLang="zh-CN" dirty="0"/>
              <a:t>RSSI</a:t>
            </a:r>
            <a:r>
              <a:rPr lang="zh-CN" altLang="en-US" dirty="0"/>
              <a:t>的指纹定位方法，一类是基于蓝牙</a:t>
            </a:r>
            <a:r>
              <a:rPr lang="en-US" altLang="zh-CN" dirty="0"/>
              <a:t>RSSI</a:t>
            </a:r>
            <a:r>
              <a:rPr lang="zh-CN" altLang="en-US" dirty="0"/>
              <a:t>的测距定位方法</a:t>
            </a:r>
            <a:r>
              <a:rPr lang="en-US" altLang="zh-CN" dirty="0"/>
              <a:t>.</a:t>
            </a:r>
          </a:p>
          <a:p>
            <a:pPr eaLnBrk="1" hangingPunct="1"/>
            <a:r>
              <a:rPr lang="en-US" altLang="zh-CN" dirty="0"/>
              <a:t>2.</a:t>
            </a:r>
            <a:r>
              <a:rPr lang="zh-CN" altLang="en-US" dirty="0"/>
              <a:t>基于指纹的定位方法依靠 </a:t>
            </a:r>
            <a:r>
              <a:rPr lang="en-US" altLang="zh-CN" b="1" dirty="0"/>
              <a:t>RSSI </a:t>
            </a:r>
            <a:r>
              <a:rPr lang="zh-CN" altLang="en-US" b="1" dirty="0"/>
              <a:t>在不同位置上的唯一映射关系</a:t>
            </a:r>
            <a:r>
              <a:rPr lang="zh-CN" altLang="en-US" dirty="0"/>
              <a:t>，需要采集大量 </a:t>
            </a:r>
            <a:r>
              <a:rPr lang="en-US" altLang="zh-CN" dirty="0"/>
              <a:t>RSSI </a:t>
            </a:r>
            <a:r>
              <a:rPr lang="zh-CN" altLang="en-US" dirty="0"/>
              <a:t>数据且后期需要对指纹库不断更新，工作量巨大，且受实时动态环境影响。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基于距离的加权质心定位法，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将蓝牙信标作为已知</a:t>
            </a:r>
            <a:r>
              <a:rPr lang="zh-CN" altLang="en-US" dirty="0"/>
              <a:t>锚节点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，将未知节点采集到锚节点的蓝牙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RSSI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信号转化为距离，计算出位置节点的坐标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/>
              <a:t>4.</a:t>
            </a:r>
            <a:r>
              <a:rPr lang="zh-CN" altLang="en-US" b="1" dirty="0"/>
              <a:t>都会收到复杂环境的信号干扰</a:t>
            </a:r>
          </a:p>
          <a:p>
            <a:pPr eaLnBrk="1" hangingPunct="1"/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209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行人模式感知：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传统模式识别研究，主要从</a:t>
            </a:r>
            <a:r>
              <a:rPr lang="zh-CN" altLang="en-US" b="1" dirty="0"/>
              <a:t>机器学习</a:t>
            </a:r>
            <a:r>
              <a:rPr lang="zh-CN" altLang="en-US" dirty="0"/>
              <a:t>如决策树、随机森林等，其</a:t>
            </a:r>
            <a:r>
              <a:rPr lang="zh-CN" altLang="en-US" b="1" dirty="0"/>
              <a:t>准确率十分依赖于从源数据中，事先手动提取出不同类型的特征</a:t>
            </a:r>
            <a:r>
              <a:rPr lang="zh-CN" altLang="en-US" dirty="0"/>
              <a:t>。此外，不同类型特征对于不同运动模式的敏感度存在差异，因此需要丰富的经验积累才能选取合适的特征，并且这些特征很难推广到其他模型中。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行人轨迹推算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现有</a:t>
            </a:r>
            <a:r>
              <a:rPr lang="zh-CN" altLang="en-US" b="1" dirty="0"/>
              <a:t>步频检测</a:t>
            </a:r>
            <a:r>
              <a:rPr lang="zh-CN" altLang="en-US" dirty="0"/>
              <a:t>研究，有峰值检测法 、过零检测法、有限状态机等。主要使用峰值检测算法对步频进行计数，但几种方法传感器噪声和参数选择是存在问题和局限性。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/>
              <a:t>航向优化</a:t>
            </a:r>
            <a:r>
              <a:rPr lang="zh-CN" altLang="en-US" dirty="0"/>
              <a:t>，欧拉角法、余弦矩阵和四元数法，由于惯性传感器存在漂移、噪声等误差，航向估计会随着时间的推移而产生误差累积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同时，</a:t>
            </a:r>
            <a:r>
              <a:rPr lang="en-US" altLang="zh-CN" dirty="0"/>
              <a:t>PDR</a:t>
            </a:r>
            <a:r>
              <a:rPr lang="zh-CN" altLang="en-US" dirty="0"/>
              <a:t>是相对定位技术，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538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108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24BAB4B0-0DFB-4408-B496-45B60D2270CF}" type="datetimeFigureOut">
              <a:rPr lang="zh-CN" altLang="en-US" smtClean="0"/>
              <a:pPr/>
              <a:t>2023/5/24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4BB7B66E-7FFA-4300-8439-347A5E0E252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24BAB4B0-0DFB-4408-B496-45B60D2270CF}" type="datetimeFigureOut">
              <a:rPr lang="zh-CN" altLang="en-US" smtClean="0"/>
              <a:pPr/>
              <a:t>2023/5/24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4BB7B66E-7FFA-4300-8439-347A5E0E252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40640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4064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24BAB4B0-0DFB-4408-B496-45B60D2270CF}" type="datetimeFigureOut">
              <a:rPr lang="zh-CN" altLang="en-US" smtClean="0"/>
              <a:pPr/>
              <a:t>2023/5/24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4BB7B66E-7FFA-4300-8439-347A5E0E252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24BAB4B0-0DFB-4408-B496-45B60D2270CF}" type="datetimeFigureOut">
              <a:rPr lang="zh-CN" altLang="en-US" smtClean="0"/>
              <a:pPr/>
              <a:t>2023/5/24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4BB7B66E-7FFA-4300-8439-347A5E0E252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24BAB4B0-0DFB-4408-B496-45B60D2270CF}" type="datetimeFigureOut">
              <a:rPr lang="zh-CN" altLang="en-US" smtClean="0"/>
              <a:pPr/>
              <a:t>2023/5/24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4BB7B66E-7FFA-4300-8439-347A5E0E252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24BAB4B0-0DFB-4408-B496-45B60D2270CF}" type="datetimeFigureOut">
              <a:rPr lang="zh-CN" altLang="en-US" smtClean="0"/>
              <a:pPr/>
              <a:t>2023/5/24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4BB7B66E-7FFA-4300-8439-347A5E0E252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11250"/>
            <a:ext cx="4038600" cy="314325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11250"/>
            <a:ext cx="4038600" cy="314325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24BAB4B0-0DFB-4408-B496-45B60D2270CF}" type="datetimeFigureOut">
              <a:rPr lang="zh-CN" altLang="en-US" smtClean="0"/>
              <a:pPr/>
              <a:t>2023/5/24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4BB7B66E-7FFA-4300-8439-347A5E0E252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24BAB4B0-0DFB-4408-B496-45B60D2270CF}" type="datetimeFigureOut">
              <a:rPr lang="zh-CN" altLang="en-US" smtClean="0"/>
              <a:pPr/>
              <a:t>2023/5/24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4BB7B66E-7FFA-4300-8439-347A5E0E252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24BAB4B0-0DFB-4408-B496-45B60D2270CF}" type="datetimeFigureOut">
              <a:rPr lang="zh-CN" altLang="en-US" smtClean="0"/>
              <a:pPr/>
              <a:t>2023/5/24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4BB7B66E-7FFA-4300-8439-347A5E0E252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24BAB4B0-0DFB-4408-B496-45B60D2270CF}" type="datetimeFigureOut">
              <a:rPr lang="zh-CN" altLang="en-US" smtClean="0"/>
              <a:pPr/>
              <a:t>2023/5/24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4BB7B66E-7FFA-4300-8439-347A5E0E252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24BAB4B0-0DFB-4408-B496-45B60D2270CF}" type="datetimeFigureOut">
              <a:rPr lang="zh-CN" altLang="en-US" smtClean="0"/>
              <a:pPr/>
              <a:t>2023/5/24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4BB7B66E-7FFA-4300-8439-347A5E0E252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24BAB4B0-0DFB-4408-B496-45B60D2270CF}" type="datetimeFigureOut">
              <a:rPr lang="zh-CN" altLang="en-US" smtClean="0"/>
              <a:pPr/>
              <a:t>2023/5/24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4BB7B66E-7FFA-4300-8439-347A5E0E252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24BAB4B0-0DFB-4408-B496-45B60D2270CF}" type="datetimeFigureOut">
              <a:rPr lang="zh-CN" altLang="en-US" smtClean="0"/>
              <a:pPr/>
              <a:t>2023/5/24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4BB7B66E-7FFA-4300-8439-347A5E0E252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24BAB4B0-0DFB-4408-B496-45B60D2270CF}" type="datetimeFigureOut">
              <a:rPr lang="zh-CN" altLang="en-US" smtClean="0"/>
              <a:pPr/>
              <a:t>2023/5/24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4BB7B66E-7FFA-4300-8439-347A5E0E252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40640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4064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24BAB4B0-0DFB-4408-B496-45B60D2270CF}" type="datetimeFigureOut">
              <a:rPr lang="zh-CN" altLang="en-US" smtClean="0"/>
              <a:pPr/>
              <a:t>2023/5/24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4BB7B66E-7FFA-4300-8439-347A5E0E252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24BAB4B0-0DFB-4408-B496-45B60D2270CF}" type="datetimeFigureOut">
              <a:rPr lang="zh-CN" altLang="en-US" smtClean="0"/>
              <a:pPr/>
              <a:t>2023/5/24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4BB7B66E-7FFA-4300-8439-347A5E0E252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11250"/>
            <a:ext cx="4038600" cy="314325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11250"/>
            <a:ext cx="4038600" cy="314325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24BAB4B0-0DFB-4408-B496-45B60D2270CF}" type="datetimeFigureOut">
              <a:rPr lang="zh-CN" altLang="en-US" smtClean="0"/>
              <a:pPr/>
              <a:t>2023/5/24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4BB7B66E-7FFA-4300-8439-347A5E0E252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24BAB4B0-0DFB-4408-B496-45B60D2270CF}" type="datetimeFigureOut">
              <a:rPr lang="zh-CN" altLang="en-US" smtClean="0"/>
              <a:pPr/>
              <a:t>2023/5/24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4BB7B66E-7FFA-4300-8439-347A5E0E252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24BAB4B0-0DFB-4408-B496-45B60D2270CF}" type="datetimeFigureOut">
              <a:rPr lang="zh-CN" altLang="en-US" smtClean="0"/>
              <a:pPr/>
              <a:t>2023/5/24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4BB7B66E-7FFA-4300-8439-347A5E0E252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24BAB4B0-0DFB-4408-B496-45B60D2270CF}" type="datetimeFigureOut">
              <a:rPr lang="zh-CN" altLang="en-US" smtClean="0"/>
              <a:pPr/>
              <a:t>2023/5/24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4BB7B66E-7FFA-4300-8439-347A5E0E252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24BAB4B0-0DFB-4408-B496-45B60D2270CF}" type="datetimeFigureOut">
              <a:rPr lang="zh-CN" altLang="en-US" smtClean="0"/>
              <a:pPr/>
              <a:t>2023/5/24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4BB7B66E-7FFA-4300-8439-347A5E0E252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24BAB4B0-0DFB-4408-B496-45B60D2270CF}" type="datetimeFigureOut">
              <a:rPr lang="zh-CN" altLang="en-US" smtClean="0"/>
              <a:pPr/>
              <a:t>2023/5/24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4BB7B66E-7FFA-4300-8439-347A5E0E252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PC\Desktop\3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 userDrawn="1"/>
        </p:nvSpPr>
        <p:spPr>
          <a:xfrm>
            <a:off x="1907704" y="510989"/>
            <a:ext cx="7236296" cy="21328"/>
          </a:xfrm>
          <a:prstGeom prst="rect">
            <a:avLst/>
          </a:prstGeom>
          <a:pattFill prst="pct50">
            <a:fgClr>
              <a:srgbClr val="0070C0"/>
            </a:fgClr>
            <a:bgClr>
              <a:schemeClr val="tx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5377780"/>
            <a:ext cx="9144000" cy="337220"/>
          </a:xfrm>
          <a:prstGeom prst="rect">
            <a:avLst/>
          </a:prstGeom>
          <a:pattFill prst="pct50">
            <a:fgClr>
              <a:srgbClr val="0070C0"/>
            </a:fgClr>
            <a:bgClr>
              <a:schemeClr val="tx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31627" y="5409529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12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在此输入论文题目 </a:t>
            </a:r>
            <a:r>
              <a:rPr lang="en-US" altLang="zh-CN" sz="12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endParaRPr lang="zh-CN" altLang="en-US" sz="12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510989"/>
            <a:ext cx="734669" cy="21328"/>
          </a:xfrm>
          <a:prstGeom prst="rect">
            <a:avLst/>
          </a:prstGeom>
          <a:pattFill prst="pct50">
            <a:fgClr>
              <a:srgbClr val="0070C0"/>
            </a:fgClr>
            <a:bgClr>
              <a:schemeClr val="tx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65304"/>
            <a:ext cx="720080" cy="69136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PC\Desktop\3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3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4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5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omments" Target="../comments/comment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8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8.xml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2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294810"/>
            <a:ext cx="9144001" cy="2138953"/>
          </a:xfrm>
          <a:prstGeom prst="rect">
            <a:avLst/>
          </a:prstGeom>
          <a:pattFill prst="pct50">
            <a:fgClr>
              <a:srgbClr val="0070C0"/>
            </a:fgClr>
            <a:bgClr>
              <a:schemeClr val="tx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1705372"/>
            <a:ext cx="91440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</a:t>
            </a:r>
            <a:endParaRPr lang="en-US" altLang="zh-CN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行人定位技术研究</a:t>
            </a:r>
          </a:p>
        </p:txBody>
      </p:sp>
      <p:pic>
        <p:nvPicPr>
          <p:cNvPr id="3" name="Picture 5" descr="http://pic17.nipic.com/20111031/5884230_115258344192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3967" y="215139"/>
            <a:ext cx="2643206" cy="505927"/>
          </a:xfrm>
          <a:prstGeom prst="rect">
            <a:avLst/>
          </a:prstGeom>
          <a:noFill/>
        </p:spPr>
      </p:pic>
      <p:sp>
        <p:nvSpPr>
          <p:cNvPr id="15" name="TextBox 7"/>
          <p:cNvSpPr txBox="1">
            <a:spLocks noChangeArrowheads="1"/>
          </p:cNvSpPr>
          <p:nvPr/>
        </p:nvSpPr>
        <p:spPr bwMode="auto">
          <a:xfrm>
            <a:off x="2699792" y="3489890"/>
            <a:ext cx="4224233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导 师：吴飞 教授</a:t>
            </a:r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eaLnBrk="1" hangingPunct="1"/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学 生：杨运成</a:t>
            </a:r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eaLnBrk="1" hangingPunct="1"/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专 业：电子信息（专硕）</a:t>
            </a:r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eaLnBrk="1" hangingPunct="1"/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研究方法：室内定位</a:t>
            </a:r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文本框 2"/>
          <p:cNvSpPr txBox="1">
            <a:spLocks noChangeArrowheads="1"/>
          </p:cNvSpPr>
          <p:nvPr/>
        </p:nvSpPr>
        <p:spPr bwMode="auto">
          <a:xfrm>
            <a:off x="0" y="759998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200" b="1" dirty="0"/>
              <a:t>电子电气工程学院 </a:t>
            </a:r>
            <a:r>
              <a:rPr lang="en-US" altLang="zh-CN" sz="3200" b="1" dirty="0"/>
              <a:t>2020</a:t>
            </a:r>
            <a:r>
              <a:rPr lang="zh-CN" altLang="en-US" sz="3200" b="1" dirty="0"/>
              <a:t>级硕士毕业论文答辩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A5C08050-C052-2577-1DB4-C2496471178E}"/>
              </a:ext>
            </a:extLst>
          </p:cNvPr>
          <p:cNvSpPr txBox="1"/>
          <p:nvPr/>
        </p:nvSpPr>
        <p:spPr>
          <a:xfrm>
            <a:off x="6300193" y="145415"/>
            <a:ext cx="2843808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.1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研究内容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33AC5-FED6-DFA5-C248-F2C88A873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952A4D-F859-B2C7-979F-690FF60A5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0"/>
            <a:ext cx="3851917" cy="3372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86BC60-D0BA-4CC4-7066-496B547E6A8D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7ABB052-DCB5-9C2A-E2A7-8C0FB5358EA3}"/>
              </a:ext>
            </a:extLst>
          </p:cNvPr>
          <p:cNvSpPr txBox="1"/>
          <p:nvPr/>
        </p:nvSpPr>
        <p:spPr>
          <a:xfrm>
            <a:off x="3491880" y="3880405"/>
            <a:ext cx="4604656" cy="511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25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定位整体流程图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940CD1-00BD-92FD-1C33-82536524A7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2" y="1181356"/>
            <a:ext cx="9036496" cy="264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15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E8D362A-AB5E-768E-AF0B-BD6E4CCB2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025287"/>
            <a:ext cx="9144000" cy="2677848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A5C08050-C052-2577-1DB4-C2496471178E}"/>
              </a:ext>
            </a:extLst>
          </p:cNvPr>
          <p:cNvSpPr txBox="1"/>
          <p:nvPr/>
        </p:nvSpPr>
        <p:spPr>
          <a:xfrm>
            <a:off x="6300193" y="145415"/>
            <a:ext cx="2843808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.2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创新点与主要工作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33AC5-FED6-DFA5-C248-F2C88A873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952A4D-F859-B2C7-979F-690FF60A5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5377780"/>
            <a:ext cx="3851917" cy="3372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86BC60-D0BA-4CC4-7066-496B547E6A8D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4C09D17-CBC2-9063-B92D-B8CF12DF1AB0}"/>
              </a:ext>
            </a:extLst>
          </p:cNvPr>
          <p:cNvSpPr txBox="1"/>
          <p:nvPr/>
        </p:nvSpPr>
        <p:spPr>
          <a:xfrm>
            <a:off x="1619672" y="3873229"/>
            <a:ext cx="73755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iForest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-MF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修正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RSSI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的加权质心定位方法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 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iForest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-MF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RSSI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修正方法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双距离修正的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加权质心定位算法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B337C14-5518-2234-5049-372606E48E04}"/>
              </a:ext>
            </a:extLst>
          </p:cNvPr>
          <p:cNvSpPr/>
          <p:nvPr/>
        </p:nvSpPr>
        <p:spPr>
          <a:xfrm>
            <a:off x="2627276" y="1273324"/>
            <a:ext cx="3960440" cy="79208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597376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AE52176-67DF-8A13-51E5-385789056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3907"/>
            <a:ext cx="9144000" cy="2677848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A5C08050-C052-2577-1DB4-C2496471178E}"/>
              </a:ext>
            </a:extLst>
          </p:cNvPr>
          <p:cNvSpPr txBox="1"/>
          <p:nvPr/>
        </p:nvSpPr>
        <p:spPr>
          <a:xfrm>
            <a:off x="6300193" y="145415"/>
            <a:ext cx="2843808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.2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创新点与主要工作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33AC5-FED6-DFA5-C248-F2C88A873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952A4D-F859-B2C7-979F-690FF60A5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5377780"/>
            <a:ext cx="3851917" cy="3372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86BC60-D0BA-4CC4-7066-496B547E6A8D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4C09D17-CBC2-9063-B92D-B8CF12DF1AB0}"/>
              </a:ext>
            </a:extLst>
          </p:cNvPr>
          <p:cNvSpPr txBox="1"/>
          <p:nvPr/>
        </p:nvSpPr>
        <p:spPr>
          <a:xfrm>
            <a:off x="1331640" y="3698076"/>
            <a:ext cx="737551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支持行人模式感知的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PDR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定位优化方法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CNN-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BiLSTM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-SA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的行人运动模式识别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特征约束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自适应峰值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检测算法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航向优化算法，设计一种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转向判断阈值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，通过该优化减少了航向角累积误差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B337C14-5518-2234-5049-372606E48E04}"/>
              </a:ext>
            </a:extLst>
          </p:cNvPr>
          <p:cNvSpPr/>
          <p:nvPr/>
        </p:nvSpPr>
        <p:spPr>
          <a:xfrm>
            <a:off x="2591780" y="2023776"/>
            <a:ext cx="3960440" cy="11521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90029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F0C64D8-4573-AC56-3D20-B39566D74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97762"/>
            <a:ext cx="9144000" cy="2677848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A5C08050-C052-2577-1DB4-C2496471178E}"/>
              </a:ext>
            </a:extLst>
          </p:cNvPr>
          <p:cNvSpPr txBox="1"/>
          <p:nvPr/>
        </p:nvSpPr>
        <p:spPr>
          <a:xfrm>
            <a:off x="6300193" y="145415"/>
            <a:ext cx="2843808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.2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创新点与主要工作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33AC5-FED6-DFA5-C248-F2C88A873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952A4D-F859-B2C7-979F-690FF60A5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5377780"/>
            <a:ext cx="3851917" cy="3372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86BC60-D0BA-4CC4-7066-496B547E6A8D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4C09D17-CBC2-9063-B92D-B8CF12DF1AB0}"/>
              </a:ext>
            </a:extLst>
          </p:cNvPr>
          <p:cNvSpPr txBox="1"/>
          <p:nvPr/>
        </p:nvSpPr>
        <p:spPr>
          <a:xfrm>
            <a:off x="2123728" y="4046126"/>
            <a:ext cx="547260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EKF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PDR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算法构建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状态模型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蓝牙加权质心定位构建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观测模型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B337C14-5518-2234-5049-372606E48E04}"/>
              </a:ext>
            </a:extLst>
          </p:cNvPr>
          <p:cNvSpPr/>
          <p:nvPr/>
        </p:nvSpPr>
        <p:spPr>
          <a:xfrm>
            <a:off x="6300193" y="1417340"/>
            <a:ext cx="2016224" cy="180020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881796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627784" y="2067570"/>
            <a:ext cx="5275634" cy="1043726"/>
          </a:xfrm>
          <a:prstGeom prst="rect">
            <a:avLst/>
          </a:prstGeom>
          <a:pattFill prst="pct50">
            <a:fgClr>
              <a:srgbClr val="0070C0"/>
            </a:fgClr>
            <a:bgClr>
              <a:schemeClr val="tx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627784" y="2072670"/>
            <a:ext cx="5183445" cy="181588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fontAlgn="b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 </a:t>
            </a:r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iForest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-MF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修正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的加权质心定位方法</a:t>
            </a:r>
          </a:p>
          <a:p>
            <a:pPr algn="ctr" fontAlgn="b"/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泪滴形 5"/>
          <p:cNvSpPr/>
          <p:nvPr/>
        </p:nvSpPr>
        <p:spPr>
          <a:xfrm>
            <a:off x="1475656" y="2067570"/>
            <a:ext cx="1043726" cy="1043726"/>
          </a:xfrm>
          <a:prstGeom prst="teardrop">
            <a:avLst/>
          </a:prstGeom>
          <a:pattFill prst="pct50">
            <a:fgClr>
              <a:srgbClr val="0070C0"/>
            </a:fgClr>
            <a:bgClr>
              <a:schemeClr val="tx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6000" dirty="0"/>
              <a:t>3</a:t>
            </a:r>
            <a:endParaRPr lang="zh-CN" altLang="en-US" sz="6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FB15CB8-839D-1944-56B0-5A09971CA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4781A2B-0709-8335-55CD-5E96A73FB1D7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7005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A5C08050-C052-2577-1DB4-C2496471178E}"/>
              </a:ext>
            </a:extLst>
          </p:cNvPr>
          <p:cNvSpPr txBox="1"/>
          <p:nvPr/>
        </p:nvSpPr>
        <p:spPr>
          <a:xfrm>
            <a:off x="5669746" y="159792"/>
            <a:ext cx="3491881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3.1 RSSI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信号分布特性分析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33AC5-FED6-DFA5-C248-F2C88A873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5377780"/>
            <a:ext cx="3851917" cy="3372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86BC60-D0BA-4CC4-7066-496B547E6A8D}"/>
              </a:ext>
            </a:extLst>
          </p:cNvPr>
          <p:cNvSpPr txBox="1"/>
          <p:nvPr/>
        </p:nvSpPr>
        <p:spPr>
          <a:xfrm>
            <a:off x="269146" y="5422268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075177B-4593-9C71-2E37-FD9916F387F6}"/>
              </a:ext>
            </a:extLst>
          </p:cNvPr>
          <p:cNvSpPr txBox="1"/>
          <p:nvPr/>
        </p:nvSpPr>
        <p:spPr>
          <a:xfrm>
            <a:off x="1849581" y="4616521"/>
            <a:ext cx="1494995" cy="441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无干扰环境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AC716CD-D5CB-2065-C478-D7F2E41A3FE8}"/>
              </a:ext>
            </a:extLst>
          </p:cNvPr>
          <p:cNvSpPr txBox="1"/>
          <p:nvPr/>
        </p:nvSpPr>
        <p:spPr>
          <a:xfrm>
            <a:off x="5799425" y="4616521"/>
            <a:ext cx="1792476" cy="441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受干扰环境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75BE480-7DFA-602F-010F-880D881089FA}"/>
              </a:ext>
            </a:extLst>
          </p:cNvPr>
          <p:cNvSpPr txBox="1"/>
          <p:nvPr/>
        </p:nvSpPr>
        <p:spPr>
          <a:xfrm>
            <a:off x="577911" y="865980"/>
            <a:ext cx="5221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1737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 </a:t>
            </a:r>
            <a:r>
              <a:rPr lang="zh-CN" altLang="en-US" sz="2400" dirty="0">
                <a:solidFill>
                  <a:srgbClr val="1737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随时间的分布规律：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2D88D08-3DDD-DBE5-DE19-85EEE8F79D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14" y="1439163"/>
            <a:ext cx="4101039" cy="302013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69F1E0B-4F3F-644C-53CA-AE9D21F795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06590"/>
            <a:ext cx="3724384" cy="318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60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A5C08050-C052-2577-1DB4-C2496471178E}"/>
              </a:ext>
            </a:extLst>
          </p:cNvPr>
          <p:cNvSpPr txBox="1"/>
          <p:nvPr/>
        </p:nvSpPr>
        <p:spPr>
          <a:xfrm>
            <a:off x="3779912" y="145415"/>
            <a:ext cx="5364089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3.2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基于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iForest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-MF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RSSI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修正方法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33AC5-FED6-DFA5-C248-F2C88A873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952A4D-F859-B2C7-979F-690FF60A5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0"/>
            <a:ext cx="3851917" cy="3372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86BC60-D0BA-4CC4-7066-496B547E6A8D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778D281-3602-90B1-FB0A-54F0A31DFB18}"/>
              </a:ext>
            </a:extLst>
          </p:cNvPr>
          <p:cNvSpPr txBox="1"/>
          <p:nvPr/>
        </p:nvSpPr>
        <p:spPr>
          <a:xfrm>
            <a:off x="6024593" y="4700448"/>
            <a:ext cx="2520280" cy="441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25000"/>
              </a:lnSpc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iForest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去除异常值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AAE431B-8182-192F-E4E2-D19B52E7E2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23" b="11874"/>
          <a:stretch/>
        </p:blipFill>
        <p:spPr bwMode="auto">
          <a:xfrm>
            <a:off x="-4118" y="951182"/>
            <a:ext cx="5235352" cy="269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04DDB49-61EB-8C53-C2D1-646005C9DB38}"/>
              </a:ext>
            </a:extLst>
          </p:cNvPr>
          <p:cNvSpPr txBox="1"/>
          <p:nvPr/>
        </p:nvSpPr>
        <p:spPr>
          <a:xfrm>
            <a:off x="1603804" y="4514435"/>
            <a:ext cx="5278930" cy="4069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25000"/>
              </a:lnSpc>
            </a:pP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iForest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算法原理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170BFB9-76C9-A0D2-461E-70C4F87715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685" y="558518"/>
            <a:ext cx="3752315" cy="207375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20AEEFF-2FFF-BDFB-CA84-735D1C765C0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6"/>
          <a:stretch/>
        </p:blipFill>
        <p:spPr>
          <a:xfrm>
            <a:off x="5391685" y="2640619"/>
            <a:ext cx="3752315" cy="205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27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A5C08050-C052-2577-1DB4-C2496471178E}"/>
              </a:ext>
            </a:extLst>
          </p:cNvPr>
          <p:cNvSpPr txBox="1"/>
          <p:nvPr/>
        </p:nvSpPr>
        <p:spPr>
          <a:xfrm>
            <a:off x="3779912" y="145415"/>
            <a:ext cx="5364089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3.2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基于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iForest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-MF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RSSI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修正方法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33AC5-FED6-DFA5-C248-F2C88A873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952A4D-F859-B2C7-979F-690FF60A5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0"/>
            <a:ext cx="3851917" cy="3372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86BC60-D0BA-4CC4-7066-496B547E6A8D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04DDB49-61EB-8C53-C2D1-646005C9DB38}"/>
              </a:ext>
            </a:extLst>
          </p:cNvPr>
          <p:cNvSpPr txBox="1"/>
          <p:nvPr/>
        </p:nvSpPr>
        <p:spPr>
          <a:xfrm>
            <a:off x="3820476" y="4888593"/>
            <a:ext cx="2046924" cy="4069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25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不同滤波算法对比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228BA3D-A2C0-AFBC-9C00-0A3FEB8272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2" t="7859" r="7265" b="4757"/>
          <a:stretch/>
        </p:blipFill>
        <p:spPr>
          <a:xfrm>
            <a:off x="1763688" y="575635"/>
            <a:ext cx="5472609" cy="431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A5C08050-C052-2577-1DB4-C2496471178E}"/>
              </a:ext>
            </a:extLst>
          </p:cNvPr>
          <p:cNvSpPr txBox="1"/>
          <p:nvPr/>
        </p:nvSpPr>
        <p:spPr>
          <a:xfrm>
            <a:off x="3779912" y="145415"/>
            <a:ext cx="5364089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3.3 RSSI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信号传播规律分析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33AC5-FED6-DFA5-C248-F2C88A873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952A4D-F859-B2C7-979F-690FF60A5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0"/>
            <a:ext cx="3851917" cy="3372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86BC60-D0BA-4CC4-7066-496B547E6A8D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F198C2-5727-A511-C864-90848EDDEB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39"/>
          <a:stretch/>
        </p:blipFill>
        <p:spPr>
          <a:xfrm>
            <a:off x="539552" y="892023"/>
            <a:ext cx="4118520" cy="325886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954C37E-B193-0FA2-1D37-834C55B0D5EB}"/>
              </a:ext>
            </a:extLst>
          </p:cNvPr>
          <p:cNvSpPr txBox="1"/>
          <p:nvPr/>
        </p:nvSpPr>
        <p:spPr>
          <a:xfrm>
            <a:off x="5203144" y="4370522"/>
            <a:ext cx="3545319" cy="441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蓝牙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传播模型拟合曲线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BC5B7BB-7BB9-46A6-0D05-8FC490D9D1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3145" y="882507"/>
            <a:ext cx="3392271" cy="64796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992DD28-0D5B-0791-A33C-26D5B527E15B}"/>
              </a:ext>
            </a:extLst>
          </p:cNvPr>
          <p:cNvSpPr txBox="1"/>
          <p:nvPr/>
        </p:nvSpPr>
        <p:spPr>
          <a:xfrm>
            <a:off x="821984" y="4369049"/>
            <a:ext cx="3758480" cy="441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蓝牙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RSSI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空间分布极坐标展示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D4F7703-0657-4BCD-FB4B-82190B0180A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9" t="9544" r="12159" b="5374"/>
          <a:stretch/>
        </p:blipFill>
        <p:spPr>
          <a:xfrm>
            <a:off x="4881163" y="1469506"/>
            <a:ext cx="3867300" cy="290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29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A5C08050-C052-2577-1DB4-C2496471178E}"/>
              </a:ext>
            </a:extLst>
          </p:cNvPr>
          <p:cNvSpPr txBox="1"/>
          <p:nvPr/>
        </p:nvSpPr>
        <p:spPr>
          <a:xfrm>
            <a:off x="3779912" y="145415"/>
            <a:ext cx="5364089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3.4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基于双距离修正的加权质心定位算法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33AC5-FED6-DFA5-C248-F2C88A873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952A4D-F859-B2C7-979F-690FF60A5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0"/>
            <a:ext cx="3851917" cy="3372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86BC60-D0BA-4CC4-7066-496B547E6A8D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992DD28-0D5B-0791-A33C-26D5B527E15B}"/>
              </a:ext>
            </a:extLst>
          </p:cNvPr>
          <p:cNvSpPr txBox="1"/>
          <p:nvPr/>
        </p:nvSpPr>
        <p:spPr>
          <a:xfrm>
            <a:off x="2488202" y="4566780"/>
            <a:ext cx="4470096" cy="441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基于双距离修正的加权质心定位算法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CE8D3B2-DE68-FDA9-C42B-6BE0D0611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893" y="917968"/>
            <a:ext cx="4297512" cy="71466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D8B7737-B8BE-EA76-1123-1D6F7D81B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3352" y="2013573"/>
            <a:ext cx="4259397" cy="218210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CFD1F3D-204D-AE27-6D64-45F86162E43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68" y="916625"/>
            <a:ext cx="3385067" cy="344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7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21964" y="1286518"/>
            <a:ext cx="677108" cy="277507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录  页</a:t>
            </a:r>
          </a:p>
        </p:txBody>
      </p:sp>
      <p:cxnSp>
        <p:nvCxnSpPr>
          <p:cNvPr id="8" name="直接连接符 7"/>
          <p:cNvCxnSpPr>
            <a:cxnSpLocks/>
          </p:cNvCxnSpPr>
          <p:nvPr/>
        </p:nvCxnSpPr>
        <p:spPr>
          <a:xfrm>
            <a:off x="1151620" y="1057300"/>
            <a:ext cx="0" cy="3384376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246528" y="1057300"/>
            <a:ext cx="7118991" cy="33843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" name="直接连接符 9"/>
          <p:cNvCxnSpPr>
            <a:cxnSpLocks/>
          </p:cNvCxnSpPr>
          <p:nvPr/>
        </p:nvCxnSpPr>
        <p:spPr>
          <a:xfrm>
            <a:off x="8460432" y="1057300"/>
            <a:ext cx="0" cy="3384376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542592" y="1301626"/>
            <a:ext cx="279459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fontAlgn="b"/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研究背景意义及现状</a:t>
            </a:r>
            <a:endParaRPr lang="zh-CN" altLang="zh-CN" sz="20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泪滴形 12"/>
          <p:cNvSpPr/>
          <p:nvPr/>
        </p:nvSpPr>
        <p:spPr>
          <a:xfrm>
            <a:off x="1892354" y="1302366"/>
            <a:ext cx="416503" cy="400109"/>
          </a:xfrm>
          <a:prstGeom prst="teardrop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泪滴形 13"/>
          <p:cNvSpPr/>
          <p:nvPr/>
        </p:nvSpPr>
        <p:spPr>
          <a:xfrm>
            <a:off x="1868152" y="1941861"/>
            <a:ext cx="416503" cy="400111"/>
          </a:xfrm>
          <a:prstGeom prst="teardrop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泪滴形 14"/>
          <p:cNvSpPr/>
          <p:nvPr/>
        </p:nvSpPr>
        <p:spPr>
          <a:xfrm>
            <a:off x="1868151" y="2581358"/>
            <a:ext cx="416503" cy="400110"/>
          </a:xfrm>
          <a:prstGeom prst="teardrop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泪滴形 15"/>
          <p:cNvSpPr/>
          <p:nvPr/>
        </p:nvSpPr>
        <p:spPr>
          <a:xfrm>
            <a:off x="1864425" y="3224399"/>
            <a:ext cx="416503" cy="400110"/>
          </a:xfrm>
          <a:prstGeom prst="teardrop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39842" y="3889658"/>
            <a:ext cx="2722583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fontAlgn="b"/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zh-CN" sz="20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39842" y="1927615"/>
            <a:ext cx="3953472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fontAlgn="b"/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研究内容及创新点</a:t>
            </a:r>
            <a:endParaRPr lang="zh-CN" altLang="zh-CN" sz="20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39843" y="2553443"/>
            <a:ext cx="5825681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fontAlgn="b"/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 </a:t>
            </a:r>
            <a:r>
              <a:rPr lang="en-US" altLang="zh-CN" sz="2000" b="1" dirty="0" err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iForest</a:t>
            </a:r>
            <a:r>
              <a:rPr lang="en-US" altLang="zh-CN" sz="20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-MF </a:t>
            </a:r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修正 </a:t>
            </a:r>
            <a:r>
              <a:rPr lang="en-US" altLang="zh-CN" sz="20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 </a:t>
            </a:r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的加权质心定位方法</a:t>
            </a:r>
            <a:endParaRPr lang="zh-CN" altLang="zh-CN" sz="20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ECA9DE-9A81-45AA-A96F-91BCD699F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B97E0A1-E358-4413-8BC9-876F32CBB0AD}"/>
              </a:ext>
            </a:extLst>
          </p:cNvPr>
          <p:cNvSpPr txBox="1"/>
          <p:nvPr/>
        </p:nvSpPr>
        <p:spPr>
          <a:xfrm>
            <a:off x="251520" y="5407891"/>
            <a:ext cx="3281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</p:txBody>
      </p:sp>
      <p:sp>
        <p:nvSpPr>
          <p:cNvPr id="4" name="TextBox 18">
            <a:extLst>
              <a:ext uri="{FF2B5EF4-FFF2-40B4-BE49-F238E27FC236}">
                <a16:creationId xmlns:a16="http://schemas.microsoft.com/office/drawing/2014/main" id="{A6FB2339-054A-4031-7D3C-707F152F5C7E}"/>
              </a:ext>
            </a:extLst>
          </p:cNvPr>
          <p:cNvSpPr txBox="1"/>
          <p:nvPr/>
        </p:nvSpPr>
        <p:spPr>
          <a:xfrm>
            <a:off x="2539842" y="3231546"/>
            <a:ext cx="5825681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fontAlgn="b"/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支持行人模式感知的 </a:t>
            </a:r>
            <a:r>
              <a:rPr lang="en-US" altLang="zh-CN" sz="20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 </a:t>
            </a:r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定位优化方法及融合</a:t>
            </a:r>
            <a:endParaRPr lang="zh-CN" altLang="zh-CN" sz="20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泪滴形 6">
            <a:extLst>
              <a:ext uri="{FF2B5EF4-FFF2-40B4-BE49-F238E27FC236}">
                <a16:creationId xmlns:a16="http://schemas.microsoft.com/office/drawing/2014/main" id="{9BFE75A7-4A89-995B-F4D4-0973184B716C}"/>
              </a:ext>
            </a:extLst>
          </p:cNvPr>
          <p:cNvSpPr/>
          <p:nvPr/>
        </p:nvSpPr>
        <p:spPr>
          <a:xfrm>
            <a:off x="1866868" y="3861534"/>
            <a:ext cx="416503" cy="400110"/>
          </a:xfrm>
          <a:prstGeom prst="teardrop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A5C08050-C052-2577-1DB4-C2496471178E}"/>
              </a:ext>
            </a:extLst>
          </p:cNvPr>
          <p:cNvSpPr txBox="1"/>
          <p:nvPr/>
        </p:nvSpPr>
        <p:spPr>
          <a:xfrm>
            <a:off x="3779912" y="145415"/>
            <a:ext cx="5364089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3.4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实验与结果分析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33AC5-FED6-DFA5-C248-F2C88A873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952A4D-F859-B2C7-979F-690FF60A5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0"/>
            <a:ext cx="3851917" cy="3372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86BC60-D0BA-4CC4-7066-496B547E6A8D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A5F278C-0221-5492-8CAA-BA354ADF0D2E}"/>
              </a:ext>
            </a:extLst>
          </p:cNvPr>
          <p:cNvSpPr txBox="1"/>
          <p:nvPr/>
        </p:nvSpPr>
        <p:spPr>
          <a:xfrm>
            <a:off x="465339" y="942066"/>
            <a:ext cx="4602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1F497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蓝牙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</a:t>
            </a:r>
            <a:r>
              <a:rPr lang="zh-CN" altLang="en-US" sz="1800" b="1" dirty="0">
                <a:solidFill>
                  <a:srgbClr val="1F497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实验对比：</a:t>
            </a:r>
            <a:endParaRPr lang="zh-CN" altLang="en-US" sz="18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4FB551D-087B-A0BA-5F2C-768F6B126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921" y="2790383"/>
            <a:ext cx="2064069" cy="171309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FB79581-1AA6-2606-9F1C-FABABC3BA784}"/>
              </a:ext>
            </a:extLst>
          </p:cNvPr>
          <p:cNvSpPr txBox="1"/>
          <p:nvPr/>
        </p:nvSpPr>
        <p:spPr>
          <a:xfrm>
            <a:off x="4837314" y="942066"/>
            <a:ext cx="460273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实验场地：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(1)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区域大小：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平方米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(2)  RSSI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采样间隔：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0.2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秒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(3)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测试点：分布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(4)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节点间隔：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4-5.4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米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(5)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节点数量：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51A74EA-0FEC-A055-E350-EF0C7B4834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39" y="1707940"/>
            <a:ext cx="437197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68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A5C08050-C052-2577-1DB4-C2496471178E}"/>
              </a:ext>
            </a:extLst>
          </p:cNvPr>
          <p:cNvSpPr txBox="1"/>
          <p:nvPr/>
        </p:nvSpPr>
        <p:spPr>
          <a:xfrm>
            <a:off x="3779912" y="145415"/>
            <a:ext cx="5364089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3.4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实验与结果分析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33AC5-FED6-DFA5-C248-F2C88A873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952A4D-F859-B2C7-979F-690FF60A5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0"/>
            <a:ext cx="3851917" cy="3372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86BC60-D0BA-4CC4-7066-496B547E6A8D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A5F278C-0221-5492-8CAA-BA354ADF0D2E}"/>
              </a:ext>
            </a:extLst>
          </p:cNvPr>
          <p:cNvSpPr txBox="1"/>
          <p:nvPr/>
        </p:nvSpPr>
        <p:spPr>
          <a:xfrm>
            <a:off x="539552" y="867632"/>
            <a:ext cx="4602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1F497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蓝牙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</a:t>
            </a:r>
            <a:r>
              <a:rPr lang="zh-CN" altLang="en-US" sz="1800" b="1" dirty="0">
                <a:solidFill>
                  <a:srgbClr val="1F497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实验对比：</a:t>
            </a:r>
            <a:endParaRPr lang="zh-CN" altLang="en-US" sz="1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9397EF-A74E-0282-0C5A-A549A3693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89" y="1564217"/>
            <a:ext cx="4819174" cy="259228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2407D07-00CC-C168-5B90-B59DC816CF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363" y="1564217"/>
            <a:ext cx="3497809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28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A5C08050-C052-2577-1DB4-C2496471178E}"/>
              </a:ext>
            </a:extLst>
          </p:cNvPr>
          <p:cNvSpPr txBox="1"/>
          <p:nvPr/>
        </p:nvSpPr>
        <p:spPr>
          <a:xfrm>
            <a:off x="3779912" y="145415"/>
            <a:ext cx="5364089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3.4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实验与结果分析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33AC5-FED6-DFA5-C248-F2C88A873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952A4D-F859-B2C7-979F-690FF60A5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0"/>
            <a:ext cx="3851917" cy="3372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86BC60-D0BA-4CC4-7066-496B547E6A8D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954C37E-B193-0FA2-1D37-834C55B0D5EB}"/>
              </a:ext>
            </a:extLst>
          </p:cNvPr>
          <p:cNvSpPr txBox="1"/>
          <p:nvPr/>
        </p:nvSpPr>
        <p:spPr>
          <a:xfrm>
            <a:off x="4160588" y="3942976"/>
            <a:ext cx="3689336" cy="441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度量方法：单向距离法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OWD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A5F278C-0221-5492-8CAA-BA354ADF0D2E}"/>
              </a:ext>
            </a:extLst>
          </p:cNvPr>
          <p:cNvSpPr txBox="1"/>
          <p:nvPr/>
        </p:nvSpPr>
        <p:spPr>
          <a:xfrm>
            <a:off x="442881" y="864143"/>
            <a:ext cx="4602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1F497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蓝牙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</a:t>
            </a:r>
            <a:r>
              <a:rPr lang="zh-CN" altLang="en-US" sz="1800" b="1" dirty="0">
                <a:solidFill>
                  <a:srgbClr val="1F497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实验对比：</a:t>
            </a:r>
            <a:endParaRPr lang="zh-CN" altLang="en-US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6F2915-512F-4C86-686B-B5A23B8A19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265"/>
          <a:stretch/>
        </p:blipFill>
        <p:spPr>
          <a:xfrm>
            <a:off x="3286249" y="1158030"/>
            <a:ext cx="3047510" cy="212493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B4BBA0F-9E39-21EA-9CEA-3B7564F327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04" r="3938"/>
          <a:stretch/>
        </p:blipFill>
        <p:spPr>
          <a:xfrm>
            <a:off x="435595" y="3291318"/>
            <a:ext cx="3201820" cy="174523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79ECDF7-31F0-C8C1-1CDA-30C7B9264EB9}"/>
              </a:ext>
            </a:extLst>
          </p:cNvPr>
          <p:cNvSpPr txBox="1"/>
          <p:nvPr/>
        </p:nvSpPr>
        <p:spPr>
          <a:xfrm>
            <a:off x="6014587" y="1330108"/>
            <a:ext cx="345638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实验场地：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(1)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区域大小：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平方米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(2)  RSSI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采样间隔：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0.2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秒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(3)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测试点：动态轨迹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(4)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节点间隔：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1.8m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(5)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节点数量：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D70DF17-1682-C864-9EC0-5AF26453226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6" r="26699"/>
          <a:stretch/>
        </p:blipFill>
        <p:spPr>
          <a:xfrm>
            <a:off x="435595" y="1179786"/>
            <a:ext cx="2809899" cy="209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15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A5C08050-C052-2577-1DB4-C2496471178E}"/>
              </a:ext>
            </a:extLst>
          </p:cNvPr>
          <p:cNvSpPr txBox="1"/>
          <p:nvPr/>
        </p:nvSpPr>
        <p:spPr>
          <a:xfrm>
            <a:off x="3779912" y="145415"/>
            <a:ext cx="5364089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3.4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实验与结果分析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33AC5-FED6-DFA5-C248-F2C88A873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952A4D-F859-B2C7-979F-690FF60A5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0"/>
            <a:ext cx="3851917" cy="3372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86BC60-D0BA-4CC4-7066-496B547E6A8D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A5F278C-0221-5492-8CAA-BA354ADF0D2E}"/>
              </a:ext>
            </a:extLst>
          </p:cNvPr>
          <p:cNvSpPr txBox="1"/>
          <p:nvPr/>
        </p:nvSpPr>
        <p:spPr>
          <a:xfrm>
            <a:off x="755576" y="928379"/>
            <a:ext cx="4602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1F497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蓝牙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</a:t>
            </a:r>
            <a:r>
              <a:rPr lang="zh-CN" altLang="en-US" sz="1800" b="1" dirty="0">
                <a:solidFill>
                  <a:srgbClr val="1F497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实验对比：</a:t>
            </a:r>
            <a:endParaRPr lang="zh-CN" altLang="en-US" sz="18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F29F61A-813D-EB75-8906-3FCE9916B78E}"/>
              </a:ext>
            </a:extLst>
          </p:cNvPr>
          <p:cNvSpPr txBox="1"/>
          <p:nvPr/>
        </p:nvSpPr>
        <p:spPr>
          <a:xfrm>
            <a:off x="875996" y="4546326"/>
            <a:ext cx="3119940" cy="75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25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信号修正前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OWD = 0.4946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25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信号修正后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OWD = 0.4853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2AC5EBC-ABEE-58B7-3877-CC0ECF18C2D0}"/>
              </a:ext>
            </a:extLst>
          </p:cNvPr>
          <p:cNvSpPr txBox="1"/>
          <p:nvPr/>
        </p:nvSpPr>
        <p:spPr>
          <a:xfrm>
            <a:off x="5044188" y="4508938"/>
            <a:ext cx="2984196" cy="75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25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信号修正前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OWD = 0.4210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25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信号修正后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OWD = 0.4122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F088BE1-552A-05D2-0DB1-C16BC8A4E65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6" t="7626" r="7298"/>
          <a:stretch/>
        </p:blipFill>
        <p:spPr>
          <a:xfrm>
            <a:off x="539552" y="1243361"/>
            <a:ext cx="3888432" cy="306871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154E664-CBE1-228B-48BD-5D58B2EF996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8584" r="8341"/>
          <a:stretch/>
        </p:blipFill>
        <p:spPr>
          <a:xfrm>
            <a:off x="4592070" y="1267600"/>
            <a:ext cx="3888432" cy="310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714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627784" y="2067570"/>
            <a:ext cx="5275634" cy="1043726"/>
          </a:xfrm>
          <a:prstGeom prst="rect">
            <a:avLst/>
          </a:prstGeom>
          <a:pattFill prst="pct50">
            <a:fgClr>
              <a:srgbClr val="0070C0"/>
            </a:fgClr>
            <a:bgClr>
              <a:schemeClr val="tx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627784" y="2072670"/>
            <a:ext cx="5183445" cy="181588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fontAlgn="b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支持行人模式感知的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定位优化方法及融合</a:t>
            </a:r>
          </a:p>
          <a:p>
            <a:pPr algn="ctr" fontAlgn="b"/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泪滴形 5"/>
          <p:cNvSpPr/>
          <p:nvPr/>
        </p:nvSpPr>
        <p:spPr>
          <a:xfrm>
            <a:off x="1475656" y="2067570"/>
            <a:ext cx="1043726" cy="1043726"/>
          </a:xfrm>
          <a:prstGeom prst="teardrop">
            <a:avLst/>
          </a:prstGeom>
          <a:pattFill prst="pct50">
            <a:fgClr>
              <a:srgbClr val="0070C0"/>
            </a:fgClr>
            <a:bgClr>
              <a:schemeClr val="tx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6000" dirty="0"/>
              <a:t>4</a:t>
            </a:r>
            <a:endParaRPr lang="zh-CN" altLang="en-US" sz="6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FB15CB8-839D-1944-56B0-5A09971CA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4781A2B-0709-8335-55CD-5E96A73FB1D7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6472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A5C08050-C052-2577-1DB4-C2496471178E}"/>
              </a:ext>
            </a:extLst>
          </p:cNvPr>
          <p:cNvSpPr txBox="1"/>
          <p:nvPr/>
        </p:nvSpPr>
        <p:spPr>
          <a:xfrm>
            <a:off x="3275856" y="145415"/>
            <a:ext cx="586814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.1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基于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CNN-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BiLSTM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-SA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的行人运动模式识别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33AC5-FED6-DFA5-C248-F2C88A873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952A4D-F859-B2C7-979F-690FF60A5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0"/>
            <a:ext cx="3851917" cy="3372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86BC60-D0BA-4CC4-7066-496B547E6A8D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A1DA475-F9F5-0D59-5BBB-89D7B4595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489348"/>
            <a:ext cx="6815984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130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A5C08050-C052-2577-1DB4-C2496471178E}"/>
              </a:ext>
            </a:extLst>
          </p:cNvPr>
          <p:cNvSpPr txBox="1"/>
          <p:nvPr/>
        </p:nvSpPr>
        <p:spPr>
          <a:xfrm>
            <a:off x="3275856" y="145415"/>
            <a:ext cx="586814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.1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基于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CNN-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BiLSTM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-SA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的行人运动模式识别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33AC5-FED6-DFA5-C248-F2C88A873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952A4D-F859-B2C7-979F-690FF60A5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0"/>
            <a:ext cx="3851917" cy="3372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86BC60-D0BA-4CC4-7066-496B547E6A8D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4B4476-7080-88E4-BC78-50EFEE3381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92" y="960805"/>
            <a:ext cx="4054610" cy="214122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7F7AE2A-0B7D-E876-6295-3804075E31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92" y="3132139"/>
            <a:ext cx="4054609" cy="214391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8ABDB67-E482-0E06-D2ED-171CF2D888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793182"/>
            <a:ext cx="2880320" cy="45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766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A5C08050-C052-2577-1DB4-C2496471178E}"/>
              </a:ext>
            </a:extLst>
          </p:cNvPr>
          <p:cNvSpPr txBox="1"/>
          <p:nvPr/>
        </p:nvSpPr>
        <p:spPr>
          <a:xfrm>
            <a:off x="3275856" y="145415"/>
            <a:ext cx="586814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.1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基于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CNN-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BiLSTM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-SA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的行人运动模式识别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33AC5-FED6-DFA5-C248-F2C88A873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952A4D-F859-B2C7-979F-690FF60A5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0"/>
            <a:ext cx="3851917" cy="3372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86BC60-D0BA-4CC4-7066-496B547E6A8D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2E42340-17C5-B7F4-5E64-0D44B359EF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44" y="1561356"/>
            <a:ext cx="4159056" cy="25922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903DFBA-2753-B674-67AC-86F6BC8C06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099" y="1561356"/>
            <a:ext cx="3732005" cy="264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9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A5C08050-C052-2577-1DB4-C2496471178E}"/>
              </a:ext>
            </a:extLst>
          </p:cNvPr>
          <p:cNvSpPr txBox="1"/>
          <p:nvPr/>
        </p:nvSpPr>
        <p:spPr>
          <a:xfrm>
            <a:off x="3275856" y="145415"/>
            <a:ext cx="586814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.2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基于特征约束的自适应峰值检测算法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33AC5-FED6-DFA5-C248-F2C88A873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952A4D-F859-B2C7-979F-690FF60A5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0"/>
            <a:ext cx="3851917" cy="3372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86BC60-D0BA-4CC4-7066-496B547E6A8D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3C0B596-384D-2B1A-CA44-5AEC627D532F}"/>
              </a:ext>
            </a:extLst>
          </p:cNvPr>
          <p:cNvSpPr txBox="1"/>
          <p:nvPr/>
        </p:nvSpPr>
        <p:spPr>
          <a:xfrm>
            <a:off x="435480" y="867988"/>
            <a:ext cx="46038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1F497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自适应最小峰距：</a:t>
            </a:r>
            <a:endParaRPr lang="zh-CN" altLang="en-US" sz="2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1D403F9-A606-62C7-C599-C34F592F25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557464"/>
            <a:ext cx="3889917" cy="328954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9B8C110-C729-F925-482D-B8D91D3F1D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09051"/>
            <a:ext cx="3744417" cy="239669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19E44A2-934F-CF6B-A478-97699C2E363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966378"/>
            <a:ext cx="3744416" cy="239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393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A5C08050-C052-2577-1DB4-C2496471178E}"/>
              </a:ext>
            </a:extLst>
          </p:cNvPr>
          <p:cNvSpPr txBox="1"/>
          <p:nvPr/>
        </p:nvSpPr>
        <p:spPr>
          <a:xfrm>
            <a:off x="3275856" y="145415"/>
            <a:ext cx="586814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.2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基于特征约束的自适应峰值检测算法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33AC5-FED6-DFA5-C248-F2C88A873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952A4D-F859-B2C7-979F-690FF60A5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0"/>
            <a:ext cx="3851917" cy="3372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86BC60-D0BA-4CC4-7066-496B547E6A8D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C4F8EBF-B661-1E82-A291-4CCB6B3260D0}"/>
              </a:ext>
            </a:extLst>
          </p:cNvPr>
          <p:cNvSpPr txBox="1"/>
          <p:nvPr/>
        </p:nvSpPr>
        <p:spPr>
          <a:xfrm>
            <a:off x="375694" y="960948"/>
            <a:ext cx="52764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1F497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自适应最小峰距：</a:t>
            </a:r>
            <a:endParaRPr lang="zh-CN" altLang="en-US" sz="2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6F1FABF-D9EE-EF0B-3594-3EDA66AAC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40" y="1011861"/>
            <a:ext cx="4104456" cy="48803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F30EF32-5A42-FDDA-BE81-339BD36D6C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146" y="1664823"/>
            <a:ext cx="4857329" cy="311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957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627784" y="2067570"/>
            <a:ext cx="5275634" cy="923330"/>
          </a:xfrm>
          <a:prstGeom prst="rect">
            <a:avLst/>
          </a:prstGeom>
          <a:pattFill prst="pct50">
            <a:fgClr>
              <a:srgbClr val="0070C0"/>
            </a:fgClr>
            <a:bgClr>
              <a:schemeClr val="tx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95736" y="2134225"/>
            <a:ext cx="6296446" cy="144655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fontAlgn="b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研究背景意义及现状</a:t>
            </a:r>
          </a:p>
          <a:p>
            <a:pPr algn="ctr" fontAlgn="b"/>
            <a:endParaRPr lang="zh-CN" altLang="zh-CN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泪滴形 4"/>
          <p:cNvSpPr/>
          <p:nvPr/>
        </p:nvSpPr>
        <p:spPr>
          <a:xfrm>
            <a:off x="1475656" y="2067570"/>
            <a:ext cx="1043726" cy="1043726"/>
          </a:xfrm>
          <a:prstGeom prst="teardrop">
            <a:avLst/>
          </a:prstGeom>
          <a:pattFill prst="pct50">
            <a:fgClr>
              <a:srgbClr val="0070C0"/>
            </a:fgClr>
            <a:bgClr>
              <a:schemeClr val="tx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6000" dirty="0"/>
              <a:t>1</a:t>
            </a:r>
            <a:endParaRPr lang="zh-CN" altLang="en-US" sz="6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64649A0-E705-415E-86FB-72D299D97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CB15D71-6A8B-40D0-B7EC-C32D23A8383B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A5C08050-C052-2577-1DB4-C2496471178E}"/>
              </a:ext>
            </a:extLst>
          </p:cNvPr>
          <p:cNvSpPr txBox="1"/>
          <p:nvPr/>
        </p:nvSpPr>
        <p:spPr>
          <a:xfrm>
            <a:off x="3275856" y="145415"/>
            <a:ext cx="586814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.2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基于特征约束的自适应峰值检测算法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33AC5-FED6-DFA5-C248-F2C88A873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952A4D-F859-B2C7-979F-690FF60A5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0"/>
            <a:ext cx="3851917" cy="3372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86BC60-D0BA-4CC4-7066-496B547E6A8D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C4F8EBF-B661-1E82-A291-4CCB6B3260D0}"/>
              </a:ext>
            </a:extLst>
          </p:cNvPr>
          <p:cNvSpPr txBox="1"/>
          <p:nvPr/>
        </p:nvSpPr>
        <p:spPr>
          <a:xfrm>
            <a:off x="375694" y="960948"/>
            <a:ext cx="52764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1F497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自适应动态阈值：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92D882-762C-BB04-545E-C52BAE454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40" y="962207"/>
            <a:ext cx="1753309" cy="495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EB87BC8-02B7-50F0-3555-EF5AE60FF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1990" y="790687"/>
            <a:ext cx="2629963" cy="83853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642FE8F-E7E4-ABD8-3CBB-BEE27E4122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51" y="1659336"/>
            <a:ext cx="5181497" cy="331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332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A5C08050-C052-2577-1DB4-C2496471178E}"/>
              </a:ext>
            </a:extLst>
          </p:cNvPr>
          <p:cNvSpPr txBox="1"/>
          <p:nvPr/>
        </p:nvSpPr>
        <p:spPr>
          <a:xfrm>
            <a:off x="3275856" y="145415"/>
            <a:ext cx="586814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.2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基于特征约束的自适应峰值检测算法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33AC5-FED6-DFA5-C248-F2C88A873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952A4D-F859-B2C7-979F-690FF60A5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0"/>
            <a:ext cx="3851917" cy="3372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86BC60-D0BA-4CC4-7066-496B547E6A8D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CAC841-75C6-BE85-73D9-9BF1DA7AF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801412"/>
            <a:ext cx="4724041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129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A5C08050-C052-2577-1DB4-C2496471178E}"/>
              </a:ext>
            </a:extLst>
          </p:cNvPr>
          <p:cNvSpPr txBox="1"/>
          <p:nvPr/>
        </p:nvSpPr>
        <p:spPr>
          <a:xfrm>
            <a:off x="3275856" y="145415"/>
            <a:ext cx="586814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.3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航向优化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33AC5-FED6-DFA5-C248-F2C88A873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952A4D-F859-B2C7-979F-690FF60A5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0"/>
            <a:ext cx="3851917" cy="3372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86BC60-D0BA-4CC4-7066-496B547E6A8D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901BFE-EE3F-6DA8-48B1-103319509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8" y="2152365"/>
            <a:ext cx="2467973" cy="14102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5BC3B3D-49C2-100A-27AA-D90FFBD499A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02"/>
          <a:stretch/>
        </p:blipFill>
        <p:spPr>
          <a:xfrm>
            <a:off x="251520" y="1057300"/>
            <a:ext cx="5462084" cy="398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130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A5C08050-C052-2577-1DB4-C2496471178E}"/>
              </a:ext>
            </a:extLst>
          </p:cNvPr>
          <p:cNvSpPr txBox="1"/>
          <p:nvPr/>
        </p:nvSpPr>
        <p:spPr>
          <a:xfrm>
            <a:off x="3275856" y="145415"/>
            <a:ext cx="586814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.4 PDR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实验分析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33AC5-FED6-DFA5-C248-F2C88A873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952A4D-F859-B2C7-979F-690FF60A5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0"/>
            <a:ext cx="3851917" cy="3372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86BC60-D0BA-4CC4-7066-496B547E6A8D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9E683D-B6CF-8078-E615-4167A7F347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6629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6892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A5C08050-C052-2577-1DB4-C2496471178E}"/>
              </a:ext>
            </a:extLst>
          </p:cNvPr>
          <p:cNvSpPr txBox="1"/>
          <p:nvPr/>
        </p:nvSpPr>
        <p:spPr>
          <a:xfrm>
            <a:off x="3275856" y="145415"/>
            <a:ext cx="586814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.4 EKF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融合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33AC5-FED6-DFA5-C248-F2C88A873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952A4D-F859-B2C7-979F-690FF60A5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0"/>
            <a:ext cx="3851917" cy="3372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86BC60-D0BA-4CC4-7066-496B547E6A8D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Kalman Filtering with Applications in Finance&quot; by Shengjie Xiu, course  tutorial 2021 - YouTube">
            <a:extLst>
              <a:ext uri="{FF2B5EF4-FFF2-40B4-BE49-F238E27FC236}">
                <a16:creationId xmlns:a16="http://schemas.microsoft.com/office/drawing/2014/main" id="{FF146B04-32BA-6F79-7BAD-6DF42D7455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5" t="38716" r="20075" b="8001"/>
          <a:stretch/>
        </p:blipFill>
        <p:spPr bwMode="auto">
          <a:xfrm>
            <a:off x="3473624" y="1487181"/>
            <a:ext cx="5472608" cy="274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卡尔曼滤波推导| M.Z's blog">
            <a:extLst>
              <a:ext uri="{FF2B5EF4-FFF2-40B4-BE49-F238E27FC236}">
                <a16:creationId xmlns:a16="http://schemas.microsoft.com/office/drawing/2014/main" id="{1078BC2E-8E2C-C151-4099-ED9720B446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36"/>
          <a:stretch/>
        </p:blipFill>
        <p:spPr bwMode="auto">
          <a:xfrm>
            <a:off x="107504" y="1176722"/>
            <a:ext cx="3922749" cy="305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4205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A5C08050-C052-2577-1DB4-C2496471178E}"/>
              </a:ext>
            </a:extLst>
          </p:cNvPr>
          <p:cNvSpPr txBox="1"/>
          <p:nvPr/>
        </p:nvSpPr>
        <p:spPr>
          <a:xfrm>
            <a:off x="3275856" y="145415"/>
            <a:ext cx="586814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.4 EKF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融合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33AC5-FED6-DFA5-C248-F2C88A873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952A4D-F859-B2C7-979F-690FF60A5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0"/>
            <a:ext cx="3851917" cy="3372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86BC60-D0BA-4CC4-7066-496B547E6A8D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B045683-253B-117A-68F0-FE4905F6C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1375" y="1113720"/>
            <a:ext cx="3802012" cy="13912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F126ABF-FD77-04F5-C611-F58B2B7A96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53"/>
          <a:stretch/>
        </p:blipFill>
        <p:spPr>
          <a:xfrm>
            <a:off x="4865442" y="2973518"/>
            <a:ext cx="4278558" cy="106371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DE0BA5A-BADE-EE48-8152-2B807D2267F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" t="9893" r="7716"/>
          <a:stretch/>
        </p:blipFill>
        <p:spPr>
          <a:xfrm>
            <a:off x="-3044" y="984203"/>
            <a:ext cx="4904945" cy="381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866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627784" y="2067570"/>
            <a:ext cx="5275634" cy="923330"/>
          </a:xfrm>
          <a:prstGeom prst="rect">
            <a:avLst/>
          </a:prstGeom>
          <a:pattFill prst="pct50">
            <a:fgClr>
              <a:srgbClr val="0070C0"/>
            </a:fgClr>
            <a:bgClr>
              <a:schemeClr val="tx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740050" y="2118370"/>
            <a:ext cx="5059610" cy="15696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fontAlgn="b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  <a:p>
            <a:pPr algn="ctr" fontAlgn="b"/>
            <a:endParaRPr lang="zh-CN" altLang="zh-CN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泪滴形 4"/>
          <p:cNvSpPr/>
          <p:nvPr/>
        </p:nvSpPr>
        <p:spPr>
          <a:xfrm>
            <a:off x="1475656" y="2067570"/>
            <a:ext cx="1043726" cy="1043726"/>
          </a:xfrm>
          <a:prstGeom prst="teardrop">
            <a:avLst/>
          </a:prstGeom>
          <a:pattFill prst="pct50">
            <a:fgClr>
              <a:srgbClr val="0070C0"/>
            </a:fgClr>
            <a:bgClr>
              <a:schemeClr val="tx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6000" dirty="0"/>
              <a:t>5</a:t>
            </a:r>
            <a:endParaRPr lang="zh-CN" altLang="en-US" sz="6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64649A0-E705-415E-86FB-72D299D97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CB15D71-6A8B-40D0-B7EC-C32D23A8383B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9753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604B5985-3310-A30F-A441-121058579653}"/>
              </a:ext>
            </a:extLst>
          </p:cNvPr>
          <p:cNvSpPr/>
          <p:nvPr/>
        </p:nvSpPr>
        <p:spPr>
          <a:xfrm>
            <a:off x="3248399" y="1422395"/>
            <a:ext cx="2592288" cy="36651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85DEDBD1-DEBE-5251-BB54-926A0837CC66}"/>
              </a:ext>
            </a:extLst>
          </p:cNvPr>
          <p:cNvSpPr/>
          <p:nvPr/>
        </p:nvSpPr>
        <p:spPr>
          <a:xfrm>
            <a:off x="318377" y="1422395"/>
            <a:ext cx="2592288" cy="36651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A5C08050-C052-2577-1DB4-C2496471178E}"/>
              </a:ext>
            </a:extLst>
          </p:cNvPr>
          <p:cNvSpPr txBox="1"/>
          <p:nvPr/>
        </p:nvSpPr>
        <p:spPr>
          <a:xfrm>
            <a:off x="3275856" y="145415"/>
            <a:ext cx="586814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5.1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研究总结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33AC5-FED6-DFA5-C248-F2C88A873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952A4D-F859-B2C7-979F-690FF60A5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0"/>
            <a:ext cx="3851917" cy="3372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86BC60-D0BA-4CC4-7066-496B547E6A8D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F18D584-763A-8BCF-B1D3-1340DD3C6288}"/>
              </a:ext>
            </a:extLst>
          </p:cNvPr>
          <p:cNvSpPr txBox="1"/>
          <p:nvPr/>
        </p:nvSpPr>
        <p:spPr>
          <a:xfrm>
            <a:off x="3440602" y="1492138"/>
            <a:ext cx="220788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 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定位中由于传感器噪声所导致的计步误差和航向角误差问题。提出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CNN-</a:t>
            </a:r>
            <a:r>
              <a:rPr lang="en-US" altLang="zh-CN" sz="1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BiLSTM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-SA 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实现不同运动模式下的识别，其准确率达到 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98.52%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，提出一种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基于自适应最小峰距和自适应动态阈值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的步频检测算法，其平均误差率为 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1.31%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。针对航向漂移问题，设计一种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转向判断阈值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，通过该优化减少了航向角累积误差，提高了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 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算法的定位精度。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8FB554F-2F0A-DEB0-1460-CDC3FC33FC20}"/>
              </a:ext>
            </a:extLst>
          </p:cNvPr>
          <p:cNvSpPr txBox="1"/>
          <p:nvPr/>
        </p:nvSpPr>
        <p:spPr>
          <a:xfrm>
            <a:off x="460269" y="1500188"/>
            <a:ext cx="230850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针对蓝牙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 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信号在室内定位中受干扰问题。提出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iForest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-MF 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 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 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信号修正方法，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以还原贴近理论下的蓝牙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 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信号。通过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改进权重分配和引入修正系数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，提高了蓝牙技术定位的精度。实验结果表明，相对于双距离加权质心算法， 在静态定位中，本文改进算法的定位精度提高了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9.18%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；在动态定位中，其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OWD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距离轨迹相似度提高了 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15.1%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147B1CED-3668-CC57-48CC-3F9F9C010065}"/>
              </a:ext>
            </a:extLst>
          </p:cNvPr>
          <p:cNvSpPr/>
          <p:nvPr/>
        </p:nvSpPr>
        <p:spPr>
          <a:xfrm>
            <a:off x="6308287" y="1374479"/>
            <a:ext cx="2592288" cy="36651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针对蓝牙定位结果跳跃、不连续问题和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PDR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定位的传感器累积误差导致轨迹漂移现象，采用 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EKF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融合算法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将两种定位结果进行融合。实验 结果表明，相比与本文提出的蓝牙算法和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PDR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EKF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算法的定位平均误差降低 了 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13.30%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10.29%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OWD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距离精度分别提高 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12.96%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8.49%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AEC1882-1468-5E61-32A4-8F707FE14720}"/>
              </a:ext>
            </a:extLst>
          </p:cNvPr>
          <p:cNvSpPr txBox="1"/>
          <p:nvPr/>
        </p:nvSpPr>
        <p:spPr>
          <a:xfrm>
            <a:off x="1297068" y="976301"/>
            <a:ext cx="9735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1F497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蓝牙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E378DAB-C426-570F-C1AD-AA8A19DF882E}"/>
              </a:ext>
            </a:extLst>
          </p:cNvPr>
          <p:cNvSpPr txBox="1"/>
          <p:nvPr/>
        </p:nvSpPr>
        <p:spPr>
          <a:xfrm>
            <a:off x="4226580" y="987895"/>
            <a:ext cx="9735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1F497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60958A8-4765-DF62-3058-F556F836FCAB}"/>
              </a:ext>
            </a:extLst>
          </p:cNvPr>
          <p:cNvSpPr txBox="1"/>
          <p:nvPr/>
        </p:nvSpPr>
        <p:spPr>
          <a:xfrm>
            <a:off x="7209844" y="979605"/>
            <a:ext cx="9735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1F497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86392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A5C08050-C052-2577-1DB4-C2496471178E}"/>
              </a:ext>
            </a:extLst>
          </p:cNvPr>
          <p:cNvSpPr txBox="1"/>
          <p:nvPr/>
        </p:nvSpPr>
        <p:spPr>
          <a:xfrm>
            <a:off x="3275856" y="145415"/>
            <a:ext cx="586814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.2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不足与展望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33AC5-FED6-DFA5-C248-F2C88A8732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952A4D-F859-B2C7-979F-690FF60A55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" y="5377780"/>
            <a:ext cx="3851917" cy="3372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86BC60-D0BA-4CC4-7066-496B547E6A8D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MH_Other_7">
            <a:extLst>
              <a:ext uri="{FF2B5EF4-FFF2-40B4-BE49-F238E27FC236}">
                <a16:creationId xmlns:a16="http://schemas.microsoft.com/office/drawing/2014/main" id="{622D29BB-F2AA-13EC-E70D-4B53D6AF6548}"/>
              </a:ext>
            </a:extLst>
          </p:cNvPr>
          <p:cNvCxnSpPr>
            <a:cxnSpLocks noChangeShapeType="1"/>
          </p:cNvCxnSpPr>
          <p:nvPr>
            <p:custDataLst>
              <p:tags r:id="rId1"/>
            </p:custDataLst>
          </p:nvPr>
        </p:nvCxnSpPr>
        <p:spPr bwMode="auto">
          <a:xfrm>
            <a:off x="1038167" y="2136514"/>
            <a:ext cx="7776864" cy="0"/>
          </a:xfrm>
          <a:prstGeom prst="line">
            <a:avLst/>
          </a:prstGeom>
          <a:noFill/>
          <a:ln w="19050">
            <a:solidFill>
              <a:srgbClr val="C7DD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MH_Other_4">
            <a:extLst>
              <a:ext uri="{FF2B5EF4-FFF2-40B4-BE49-F238E27FC236}">
                <a16:creationId xmlns:a16="http://schemas.microsoft.com/office/drawing/2014/main" id="{122256AE-8A45-00DD-F4EC-69C82470212A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2766359" y="1921417"/>
            <a:ext cx="440164" cy="4300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defRPr/>
            </a:pPr>
            <a:endParaRPr lang="zh-HK" altLang="en-US" noProof="1">
              <a:solidFill>
                <a:srgbClr val="17375E"/>
              </a:solidFill>
              <a:latin typeface="Times New Roman" panose="02020603050405020304" pitchFamily="18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FEFA52C-AC2B-BC7B-1367-5A493F3DBB2A}"/>
              </a:ext>
            </a:extLst>
          </p:cNvPr>
          <p:cNvSpPr txBox="1"/>
          <p:nvPr/>
        </p:nvSpPr>
        <p:spPr>
          <a:xfrm>
            <a:off x="1009524" y="1752127"/>
            <a:ext cx="2248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蓝牙信标布置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C66ED67-C652-3AB1-C84B-6C042C8149A1}"/>
              </a:ext>
            </a:extLst>
          </p:cNvPr>
          <p:cNvSpPr txBox="1"/>
          <p:nvPr/>
        </p:nvSpPr>
        <p:spPr>
          <a:xfrm>
            <a:off x="3286491" y="1805412"/>
            <a:ext cx="51845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保证定位精度的基础上，考虑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如何减少蓝牙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信标的数量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67969AC-004E-C083-2212-00E509A5989A}"/>
              </a:ext>
            </a:extLst>
          </p:cNvPr>
          <p:cNvSpPr txBox="1"/>
          <p:nvPr/>
        </p:nvSpPr>
        <p:spPr>
          <a:xfrm>
            <a:off x="1009524" y="3053289"/>
            <a:ext cx="2248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手机姿态局限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060BE29-852E-A5A5-9386-45A242E3C3D7}"/>
              </a:ext>
            </a:extLst>
          </p:cNvPr>
          <p:cNvSpPr txBox="1"/>
          <p:nvPr/>
        </p:nvSpPr>
        <p:spPr>
          <a:xfrm>
            <a:off x="3275856" y="2857500"/>
            <a:ext cx="51845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考虑到行人实际需求，实验仅在导航模式下对航向进行优化，后续可以考虑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扩展到多种手机姿态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DEB178B-2B73-3EFB-CCC9-5F82D22EF5DF}"/>
              </a:ext>
            </a:extLst>
          </p:cNvPr>
          <p:cNvSpPr txBox="1"/>
          <p:nvPr/>
        </p:nvSpPr>
        <p:spPr>
          <a:xfrm>
            <a:off x="1027532" y="4383192"/>
            <a:ext cx="2248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二维空间定位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E2042FD-B1EB-26BD-388D-9872C13F7634}"/>
              </a:ext>
            </a:extLst>
          </p:cNvPr>
          <p:cNvSpPr txBox="1"/>
          <p:nvPr/>
        </p:nvSpPr>
        <p:spPr>
          <a:xfrm>
            <a:off x="3286491" y="4163261"/>
            <a:ext cx="46054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未来可以结合室内楼层地图及其他定位方式，拓展在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三维空间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下的精确定位</a:t>
            </a:r>
          </a:p>
        </p:txBody>
      </p:sp>
      <p:cxnSp>
        <p:nvCxnSpPr>
          <p:cNvPr id="46" name="MH_Other_7">
            <a:extLst>
              <a:ext uri="{FF2B5EF4-FFF2-40B4-BE49-F238E27FC236}">
                <a16:creationId xmlns:a16="http://schemas.microsoft.com/office/drawing/2014/main" id="{48A93979-30C3-0AAD-9E20-78AB552F084E}"/>
              </a:ext>
            </a:extLst>
          </p:cNvPr>
          <p:cNvCxnSpPr>
            <a:cxnSpLocks noChangeShapeType="1"/>
          </p:cNvCxnSpPr>
          <p:nvPr>
            <p:custDataLst>
              <p:tags r:id="rId3"/>
            </p:custDataLst>
          </p:nvPr>
        </p:nvCxnSpPr>
        <p:spPr bwMode="auto">
          <a:xfrm>
            <a:off x="1009524" y="3441251"/>
            <a:ext cx="7776864" cy="0"/>
          </a:xfrm>
          <a:prstGeom prst="line">
            <a:avLst/>
          </a:prstGeom>
          <a:noFill/>
          <a:ln w="19050">
            <a:solidFill>
              <a:srgbClr val="C7DD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MH_Other_4">
            <a:extLst>
              <a:ext uri="{FF2B5EF4-FFF2-40B4-BE49-F238E27FC236}">
                <a16:creationId xmlns:a16="http://schemas.microsoft.com/office/drawing/2014/main" id="{47F53C60-3DC8-2791-07E9-668D9E23880B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2737716" y="3226154"/>
            <a:ext cx="440164" cy="4300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defRPr/>
            </a:pPr>
            <a:endParaRPr lang="zh-HK" altLang="en-US" noProof="1">
              <a:solidFill>
                <a:srgbClr val="17375E"/>
              </a:solidFill>
              <a:latin typeface="Times New Roman" panose="02020603050405020304" pitchFamily="18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48" name="MH_Other_7">
            <a:extLst>
              <a:ext uri="{FF2B5EF4-FFF2-40B4-BE49-F238E27FC236}">
                <a16:creationId xmlns:a16="http://schemas.microsoft.com/office/drawing/2014/main" id="{E0739C80-DC5D-BCA4-43E6-97BC5513A03E}"/>
              </a:ext>
            </a:extLst>
          </p:cNvPr>
          <p:cNvCxnSpPr>
            <a:cxnSpLocks noChangeShapeType="1"/>
          </p:cNvCxnSpPr>
          <p:nvPr>
            <p:custDataLst>
              <p:tags r:id="rId5"/>
            </p:custDataLst>
          </p:nvPr>
        </p:nvCxnSpPr>
        <p:spPr bwMode="auto">
          <a:xfrm>
            <a:off x="1018528" y="4751501"/>
            <a:ext cx="7776864" cy="0"/>
          </a:xfrm>
          <a:prstGeom prst="line">
            <a:avLst/>
          </a:prstGeom>
          <a:noFill/>
          <a:ln w="19050">
            <a:solidFill>
              <a:srgbClr val="C7DD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" name="MH_Other_4">
            <a:extLst>
              <a:ext uri="{FF2B5EF4-FFF2-40B4-BE49-F238E27FC236}">
                <a16:creationId xmlns:a16="http://schemas.microsoft.com/office/drawing/2014/main" id="{9CAAD2C3-C0A1-439A-A4E8-5512C0948B05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2746720" y="4536404"/>
            <a:ext cx="440164" cy="4300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defRPr/>
            </a:pPr>
            <a:endParaRPr lang="zh-HK" altLang="en-US" noProof="1">
              <a:solidFill>
                <a:srgbClr val="17375E"/>
              </a:solidFill>
              <a:latin typeface="Times New Roman" panose="02020603050405020304" pitchFamily="18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40D8922-EF6F-36A1-A1F5-43C64A693FA7}"/>
              </a:ext>
            </a:extLst>
          </p:cNvPr>
          <p:cNvSpPr txBox="1"/>
          <p:nvPr/>
        </p:nvSpPr>
        <p:spPr>
          <a:xfrm>
            <a:off x="1415538" y="1124911"/>
            <a:ext cx="14723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1F497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不足</a:t>
            </a:r>
            <a:endParaRPr lang="zh-CN" altLang="en-US" sz="2000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7230FC43-B997-CB1A-46A7-6D869B538DC7}"/>
              </a:ext>
            </a:extLst>
          </p:cNvPr>
          <p:cNvSpPr txBox="1"/>
          <p:nvPr/>
        </p:nvSpPr>
        <p:spPr>
          <a:xfrm>
            <a:off x="5426514" y="1125166"/>
            <a:ext cx="24654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1F497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展望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612922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A5C08050-C052-2577-1DB4-C2496471178E}"/>
              </a:ext>
            </a:extLst>
          </p:cNvPr>
          <p:cNvSpPr txBox="1"/>
          <p:nvPr/>
        </p:nvSpPr>
        <p:spPr>
          <a:xfrm>
            <a:off x="3275856" y="145415"/>
            <a:ext cx="586814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.3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科研成果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33AC5-FED6-DFA5-C248-F2C88A873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952A4D-F859-B2C7-979F-690FF60A55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5377780"/>
            <a:ext cx="3851917" cy="3372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86BC60-D0BA-4CC4-7066-496B547E6A8D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MH_SubTitle_2">
            <a:extLst>
              <a:ext uri="{FF2B5EF4-FFF2-40B4-BE49-F238E27FC236}">
                <a16:creationId xmlns:a16="http://schemas.microsoft.com/office/drawing/2014/main" id="{B1A12429-239B-F0D5-4E57-30699C48C747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651205" y="767590"/>
            <a:ext cx="2658757" cy="5334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marL="285750" indent="-285750" defTabSz="609585">
              <a:buFont typeface="Wingdings" panose="05000000000000000000" pitchFamily="2" charset="2"/>
              <a:buChar char="l"/>
            </a:pPr>
            <a:r>
              <a:rPr lang="zh-CN" alt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17375E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论文及专利</a:t>
            </a:r>
            <a:endParaRPr lang="en-US" altLang="zh-CN" sz="2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17375E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MH_SubTitle_2">
            <a:extLst>
              <a:ext uri="{FF2B5EF4-FFF2-40B4-BE49-F238E27FC236}">
                <a16:creationId xmlns:a16="http://schemas.microsoft.com/office/drawing/2014/main" id="{32D7BEE0-5B1E-395A-A0DA-5739C55D25E1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663037" y="2190148"/>
            <a:ext cx="2658757" cy="605476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marL="285750" indent="-285750" defTabSz="609585">
              <a:buFont typeface="Wingdings" panose="05000000000000000000" pitchFamily="2" charset="2"/>
              <a:buChar char="l"/>
            </a:pPr>
            <a:r>
              <a:rPr lang="zh-CN" alt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17375E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在校获奖情况</a:t>
            </a:r>
            <a:endParaRPr lang="en-US" altLang="zh-CN" sz="2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17375E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DE52C2E-ABEA-A721-BED6-B1EFECD730DE}"/>
              </a:ext>
            </a:extLst>
          </p:cNvPr>
          <p:cNvSpPr txBox="1"/>
          <p:nvPr/>
        </p:nvSpPr>
        <p:spPr>
          <a:xfrm>
            <a:off x="651205" y="2724830"/>
            <a:ext cx="8856984" cy="261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“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华为杯”第十八届中国研究生数学建模竞赛，全国二等奖，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2021.12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“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华为杯”第十九届中国研究生数学建模竞赛，全国三等奖，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2023.01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“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兆易创新杯”第十六届中国研究生电子设计竞赛，上海市二等奖，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2021.08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2020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年上海工程技术大学学业奖学金，一等奖，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2020.10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2021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年上海工程技术大学学业奖学金，二等奖，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2021.10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2022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年上海工程技术大学学业奖学金，二等奖，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2022.10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C1CF759-93ED-253B-FC0F-2FE9E7379364}"/>
              </a:ext>
            </a:extLst>
          </p:cNvPr>
          <p:cNvSpPr txBox="1"/>
          <p:nvPr/>
        </p:nvSpPr>
        <p:spPr>
          <a:xfrm>
            <a:off x="651205" y="1301058"/>
            <a:ext cx="8346132" cy="889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第一作者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结合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CNN-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BiLSTM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-SA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运动模式识别的自适应步频检测方法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全球定位系统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（已发表）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第一作者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一种基于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CNN-LSTM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运动模式识别的自适应步频检测方法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发明专利（已实审）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8E9DDEB-CF2C-5735-DD34-6A1FF558C8A5}"/>
              </a:ext>
            </a:extLst>
          </p:cNvPr>
          <p:cNvSpPr txBox="1"/>
          <p:nvPr/>
        </p:nvSpPr>
        <p:spPr>
          <a:xfrm>
            <a:off x="5828610" y="669953"/>
            <a:ext cx="4754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1737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盲审成绩：</a:t>
            </a:r>
            <a:r>
              <a:rPr lang="en-US" altLang="zh-CN" b="1" dirty="0">
                <a:solidFill>
                  <a:srgbClr val="1737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86</a:t>
            </a:r>
            <a:r>
              <a:rPr lang="zh-CN" altLang="en-US" b="1" dirty="0">
                <a:solidFill>
                  <a:srgbClr val="1737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</a:t>
            </a:r>
          </a:p>
        </p:txBody>
      </p:sp>
    </p:spTree>
    <p:extLst>
      <p:ext uri="{BB962C8B-B14F-4D97-AF65-F5344CB8AC3E}">
        <p14:creationId xmlns:p14="http://schemas.microsoft.com/office/powerpoint/2010/main" val="367191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716FBF6C-8671-674D-6A9C-0D1D67022FD5}"/>
              </a:ext>
            </a:extLst>
          </p:cNvPr>
          <p:cNvSpPr txBox="1"/>
          <p:nvPr/>
        </p:nvSpPr>
        <p:spPr>
          <a:xfrm>
            <a:off x="6300193" y="145415"/>
            <a:ext cx="2843808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1.1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研究背景</a:t>
            </a:r>
          </a:p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9AE6A69-B52A-AEDE-B512-CAEBA7C3F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98AC80D-BD2F-6A47-9D62-2251405AC60D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AutoShape 6" descr="Untitled">
            <a:extLst>
              <a:ext uri="{FF2B5EF4-FFF2-40B4-BE49-F238E27FC236}">
                <a16:creationId xmlns:a16="http://schemas.microsoft.com/office/drawing/2014/main" id="{22C3A73C-B597-CD9A-57BB-3E7B225D21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857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9A569FC-D610-083B-BCD6-EEB519F871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12" y="861395"/>
            <a:ext cx="4335987" cy="2225807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617DFE22-3182-0D28-E422-96ABC11EB15C}"/>
              </a:ext>
            </a:extLst>
          </p:cNvPr>
          <p:cNvSpPr txBox="1"/>
          <p:nvPr/>
        </p:nvSpPr>
        <p:spPr>
          <a:xfrm>
            <a:off x="-375283" y="3162300"/>
            <a:ext cx="46024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全球卫星导航系统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GNSS</a:t>
            </a:r>
          </a:p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在室内环境中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信号缺失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89277784-4D2F-A92B-8F2A-5BFA4CFBB4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2663638"/>
            <a:ext cx="4774024" cy="2673454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4DAF3CC2-C0FC-CEB5-C296-0564D26EB629}"/>
              </a:ext>
            </a:extLst>
          </p:cNvPr>
          <p:cNvSpPr txBox="1"/>
          <p:nvPr/>
        </p:nvSpPr>
        <p:spPr>
          <a:xfrm>
            <a:off x="4558268" y="1993404"/>
            <a:ext cx="47887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室内定位技术的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广泛应用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1894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4619" y="1633364"/>
            <a:ext cx="6340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rgbClr val="1737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谢谢大家！</a:t>
            </a:r>
            <a:endParaRPr lang="en-US" altLang="zh-CN" sz="4800" b="1" dirty="0">
              <a:solidFill>
                <a:srgbClr val="1737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800" b="1" dirty="0">
                <a:solidFill>
                  <a:srgbClr val="1737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恳请各位老师批评指正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460D723-ADDD-49B2-842A-E36C1CF9DC4B}"/>
              </a:ext>
            </a:extLst>
          </p:cNvPr>
          <p:cNvSpPr txBox="1"/>
          <p:nvPr/>
        </p:nvSpPr>
        <p:spPr>
          <a:xfrm>
            <a:off x="2123728" y="3334130"/>
            <a:ext cx="4572000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None/>
              <a:defRPr/>
            </a:pPr>
            <a:r>
              <a:rPr lang="zh-CN" altLang="en-US" sz="2000" b="1" dirty="0">
                <a:solidFill>
                  <a:srgbClr val="1737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 辩 人：杨运成     指导老师：吴飞                </a:t>
            </a:r>
            <a:endParaRPr lang="en-US" altLang="zh-CN" sz="2000" b="1" dirty="0">
              <a:solidFill>
                <a:srgbClr val="1737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2C5EC7F-3FC7-425F-97EC-156EC3003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28" y="263276"/>
            <a:ext cx="2533934" cy="556076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16BA706-F1B7-4DA4-8A39-7B8963740547}"/>
              </a:ext>
            </a:extLst>
          </p:cNvPr>
          <p:cNvCxnSpPr>
            <a:cxnSpLocks/>
          </p:cNvCxnSpPr>
          <p:nvPr/>
        </p:nvCxnSpPr>
        <p:spPr>
          <a:xfrm flipH="1">
            <a:off x="290928" y="819352"/>
            <a:ext cx="37444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DFD2B9AF-9A78-4425-80E0-FC278213DF7F}"/>
              </a:ext>
            </a:extLst>
          </p:cNvPr>
          <p:cNvSpPr/>
          <p:nvPr/>
        </p:nvSpPr>
        <p:spPr>
          <a:xfrm flipV="1">
            <a:off x="5940152" y="3157305"/>
            <a:ext cx="1980017" cy="45719"/>
          </a:xfrm>
          <a:prstGeom prst="rect">
            <a:avLst/>
          </a:prstGeom>
          <a:pattFill prst="pct50">
            <a:fgClr>
              <a:srgbClr val="0070C0"/>
            </a:fgClr>
            <a:bgClr>
              <a:schemeClr val="tx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0A677436-9831-4830-9838-2AD1E51858F4}"/>
              </a:ext>
            </a:extLst>
          </p:cNvPr>
          <p:cNvCxnSpPr>
            <a:cxnSpLocks/>
          </p:cNvCxnSpPr>
          <p:nvPr/>
        </p:nvCxnSpPr>
        <p:spPr>
          <a:xfrm flipV="1">
            <a:off x="7920170" y="2811172"/>
            <a:ext cx="0" cy="4817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DB6231E-93F2-42BA-A145-CA259DF04E64}"/>
              </a:ext>
            </a:extLst>
          </p:cNvPr>
          <p:cNvCxnSpPr>
            <a:cxnSpLocks/>
          </p:cNvCxnSpPr>
          <p:nvPr/>
        </p:nvCxnSpPr>
        <p:spPr>
          <a:xfrm flipH="1">
            <a:off x="4572000" y="3203024"/>
            <a:ext cx="37444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716FBF6C-8671-674D-6A9C-0D1D67022FD5}"/>
              </a:ext>
            </a:extLst>
          </p:cNvPr>
          <p:cNvSpPr txBox="1"/>
          <p:nvPr/>
        </p:nvSpPr>
        <p:spPr>
          <a:xfrm>
            <a:off x="6300193" y="145415"/>
            <a:ext cx="2843808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1.2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研究意义</a:t>
            </a:r>
          </a:p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9AE6A69-B52A-AEDE-B512-CAEBA7C3F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98AC80D-BD2F-6A47-9D62-2251405AC60D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AutoShape 6" descr="Untitled">
            <a:extLst>
              <a:ext uri="{FF2B5EF4-FFF2-40B4-BE49-F238E27FC236}">
                <a16:creationId xmlns:a16="http://schemas.microsoft.com/office/drawing/2014/main" id="{22C3A73C-B597-CD9A-57BB-3E7B225D21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857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EBDC5B8-395E-BDEB-CC34-7B3587A2CE8F}"/>
              </a:ext>
            </a:extLst>
          </p:cNvPr>
          <p:cNvSpPr txBox="1"/>
          <p:nvPr/>
        </p:nvSpPr>
        <p:spPr>
          <a:xfrm>
            <a:off x="68365" y="1129308"/>
            <a:ext cx="1839339" cy="2264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社会意义：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我们生活中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80%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的时间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是活动于室内环境，室内定位技术能够给我们的日常生活带来很多便利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2BAC111-E3BE-0F3F-8F46-FD3F1AAD948B}"/>
              </a:ext>
            </a:extLst>
          </p:cNvPr>
          <p:cNvSpPr txBox="1"/>
          <p:nvPr/>
        </p:nvSpPr>
        <p:spPr>
          <a:xfrm>
            <a:off x="7196452" y="1045350"/>
            <a:ext cx="1947548" cy="3003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工程意义：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华文细黑" panose="02010600040101010101" pitchFamily="2" charset="-122"/>
              </a:rPr>
              <a:t>商场、地下车库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、大型仓库等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GNSS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信号弱缺或者缺失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的情况下，室内定位技术弥补了卫星定位的不足，带来了巨大的商业价值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511969C-DF0D-E4ED-95A1-D1A4DD71FFC8}"/>
              </a:ext>
            </a:extLst>
          </p:cNvPr>
          <p:cNvSpPr txBox="1"/>
          <p:nvPr/>
        </p:nvSpPr>
        <p:spPr>
          <a:xfrm>
            <a:off x="2270760" y="3834438"/>
            <a:ext cx="4602480" cy="1156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学术意义：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学术界利用广泛存在的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智能设备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进行室内定位技术的研究，为攻克导航定位“最后一公里”难题提供了新方向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F7EE8D1-6E0E-CEE4-39F7-41DD18747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481" y="993993"/>
            <a:ext cx="4829038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25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D47C19-654E-A425-E998-055C9DDB5FE3}"/>
              </a:ext>
            </a:extLst>
          </p:cNvPr>
          <p:cNvSpPr txBox="1"/>
          <p:nvPr/>
        </p:nvSpPr>
        <p:spPr>
          <a:xfrm>
            <a:off x="431676" y="2083517"/>
            <a:ext cx="4612886" cy="511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25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常见室内定位技术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112ED1-42D3-3040-D337-8547A910A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914" y="557362"/>
            <a:ext cx="5865993" cy="236855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679544A-CE3F-3891-B2AD-A7614DD74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792" y="2971189"/>
            <a:ext cx="5750208" cy="2337767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A5C08050-C052-2577-1DB4-C2496471178E}"/>
              </a:ext>
            </a:extLst>
          </p:cNvPr>
          <p:cNvSpPr txBox="1"/>
          <p:nvPr/>
        </p:nvSpPr>
        <p:spPr>
          <a:xfrm>
            <a:off x="6300193" y="145415"/>
            <a:ext cx="2843808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1.3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研究现状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33AC5-FED6-DFA5-C248-F2C88A873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952A4D-F859-B2C7-979F-690FF60A55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5377780"/>
            <a:ext cx="3851917" cy="3372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86BC60-D0BA-4CC4-7066-496B547E6A8D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3ED64E0-D140-18BD-5A21-F4B95E9838D8}"/>
              </a:ext>
            </a:extLst>
          </p:cNvPr>
          <p:cNvSpPr/>
          <p:nvPr/>
        </p:nvSpPr>
        <p:spPr>
          <a:xfrm>
            <a:off x="3393792" y="1201317"/>
            <a:ext cx="5570695" cy="5040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B85EDB1-4EB2-19CF-1950-1942BDF58F31}"/>
              </a:ext>
            </a:extLst>
          </p:cNvPr>
          <p:cNvSpPr/>
          <p:nvPr/>
        </p:nvSpPr>
        <p:spPr>
          <a:xfrm>
            <a:off x="3427000" y="4028636"/>
            <a:ext cx="5609496" cy="4850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383291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D47C19-654E-A425-E998-055C9DDB5FE3}"/>
              </a:ext>
            </a:extLst>
          </p:cNvPr>
          <p:cNvSpPr txBox="1"/>
          <p:nvPr/>
        </p:nvSpPr>
        <p:spPr>
          <a:xfrm>
            <a:off x="1545473" y="4610069"/>
            <a:ext cx="4612886" cy="511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25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指纹定位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A5C08050-C052-2577-1DB4-C2496471178E}"/>
              </a:ext>
            </a:extLst>
          </p:cNvPr>
          <p:cNvSpPr txBox="1"/>
          <p:nvPr/>
        </p:nvSpPr>
        <p:spPr>
          <a:xfrm>
            <a:off x="6300193" y="145415"/>
            <a:ext cx="2843808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1.3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研究现状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33AC5-FED6-DFA5-C248-F2C88A873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952A4D-F859-B2C7-979F-690FF60A5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0"/>
            <a:ext cx="3851917" cy="3372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86BC60-D0BA-4CC4-7066-496B547E6A8D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7612BF1-228A-D259-314C-F2ED4C1B5472}"/>
              </a:ext>
            </a:extLst>
          </p:cNvPr>
          <p:cNvSpPr txBox="1"/>
          <p:nvPr/>
        </p:nvSpPr>
        <p:spPr>
          <a:xfrm>
            <a:off x="6158359" y="4598833"/>
            <a:ext cx="4612886" cy="511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25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加权质心定位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2A0968D-DAA1-8BE6-582F-58175F017A96}"/>
              </a:ext>
            </a:extLst>
          </p:cNvPr>
          <p:cNvSpPr txBox="1"/>
          <p:nvPr/>
        </p:nvSpPr>
        <p:spPr>
          <a:xfrm>
            <a:off x="375694" y="960948"/>
            <a:ext cx="52764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1F497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蓝牙</a:t>
            </a:r>
            <a:r>
              <a:rPr lang="en-US" altLang="zh-CN" sz="2400" b="1" dirty="0">
                <a:solidFill>
                  <a:srgbClr val="1F497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2400" b="1" dirty="0">
                <a:solidFill>
                  <a:srgbClr val="1F497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定位技术：</a:t>
            </a:r>
            <a:endParaRPr lang="zh-CN" altLang="en-US" sz="2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B330058-118B-42A1-ADF4-65C694F3EB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22" y="1515716"/>
            <a:ext cx="4413106" cy="280834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9F7799B-445E-0542-29FA-FC50C55279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417967"/>
            <a:ext cx="2820224" cy="287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578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D47C19-654E-A425-E998-055C9DDB5FE3}"/>
              </a:ext>
            </a:extLst>
          </p:cNvPr>
          <p:cNvSpPr txBox="1"/>
          <p:nvPr/>
        </p:nvSpPr>
        <p:spPr>
          <a:xfrm>
            <a:off x="6372200" y="1927421"/>
            <a:ext cx="4612886" cy="511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25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行人模式感知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A5C08050-C052-2577-1DB4-C2496471178E}"/>
              </a:ext>
            </a:extLst>
          </p:cNvPr>
          <p:cNvSpPr txBox="1"/>
          <p:nvPr/>
        </p:nvSpPr>
        <p:spPr>
          <a:xfrm>
            <a:off x="6300193" y="145415"/>
            <a:ext cx="2843808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1.3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研究现状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33AC5-FED6-DFA5-C248-F2C88A873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952A4D-F859-B2C7-979F-690FF60A5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0"/>
            <a:ext cx="3851917" cy="3372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86BC60-D0BA-4CC4-7066-496B547E6A8D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7612BF1-228A-D259-314C-F2ED4C1B5472}"/>
              </a:ext>
            </a:extLst>
          </p:cNvPr>
          <p:cNvSpPr txBox="1"/>
          <p:nvPr/>
        </p:nvSpPr>
        <p:spPr>
          <a:xfrm>
            <a:off x="6372200" y="3822455"/>
            <a:ext cx="4612886" cy="511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25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行人轨迹推算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2A0968D-DAA1-8BE6-582F-58175F017A96}"/>
              </a:ext>
            </a:extLst>
          </p:cNvPr>
          <p:cNvSpPr txBox="1"/>
          <p:nvPr/>
        </p:nvSpPr>
        <p:spPr>
          <a:xfrm>
            <a:off x="375694" y="960948"/>
            <a:ext cx="52764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F497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2400" b="1" dirty="0">
                <a:solidFill>
                  <a:srgbClr val="1F497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定位技术：</a:t>
            </a:r>
            <a:endParaRPr lang="zh-CN" altLang="en-US" sz="2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661B6D4-6CC1-453B-E7A3-5B2268AAE5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17" y="1621837"/>
            <a:ext cx="5103647" cy="1297105"/>
          </a:xfrm>
          <a:prstGeom prst="rect">
            <a:avLst/>
          </a:prstGeom>
          <a:noFill/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AF092A0-599D-30F5-5579-9280460117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40" y="3308112"/>
            <a:ext cx="5223200" cy="142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26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627784" y="2067570"/>
            <a:ext cx="5275634" cy="923330"/>
          </a:xfrm>
          <a:prstGeom prst="rect">
            <a:avLst/>
          </a:prstGeom>
          <a:pattFill prst="pct50">
            <a:fgClr>
              <a:srgbClr val="0070C0"/>
            </a:fgClr>
            <a:bgClr>
              <a:schemeClr val="tx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627784" y="2072670"/>
            <a:ext cx="5183445" cy="15696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fontAlgn="b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研究内容及创新点</a:t>
            </a:r>
          </a:p>
          <a:p>
            <a:pPr algn="ctr" fontAlgn="b"/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泪滴形 5"/>
          <p:cNvSpPr/>
          <p:nvPr/>
        </p:nvSpPr>
        <p:spPr>
          <a:xfrm>
            <a:off x="1475656" y="2067570"/>
            <a:ext cx="1043726" cy="1043726"/>
          </a:xfrm>
          <a:prstGeom prst="teardrop">
            <a:avLst/>
          </a:prstGeom>
          <a:pattFill prst="pct50">
            <a:fgClr>
              <a:srgbClr val="0070C0"/>
            </a:fgClr>
            <a:bgClr>
              <a:schemeClr val="tx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6000" dirty="0"/>
              <a:t>2</a:t>
            </a:r>
            <a:endParaRPr lang="zh-CN" altLang="en-US" sz="6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FB15CB8-839D-1944-56B0-5A09971CA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4781A2B-0709-8335-55CD-5E96A73FB1D7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52201"/>
  <p:tag name="MH_LIBRARY" val="GRAPHIC"/>
  <p:tag name="MH_TYPE" val="Other"/>
  <p:tag name="MH_ORDER" val="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52201"/>
  <p:tag name="MH_LIBRARY" val="GRAPHIC"/>
  <p:tag name="MH_TYPE" val="Other"/>
  <p:tag name="MH_ORDER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52201"/>
  <p:tag name="MH_LIBRARY" val="GRAPHIC"/>
  <p:tag name="MH_TYPE" val="Other"/>
  <p:tag name="MH_ORDER" val="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52201"/>
  <p:tag name="MH_LIBRARY" val="GRAPHIC"/>
  <p:tag name="MH_TYPE" val="Other"/>
  <p:tag name="MH_ORDER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52201"/>
  <p:tag name="MH_LIBRARY" val="GRAPHIC"/>
  <p:tag name="MH_TYPE" val="Other"/>
  <p:tag name="MH_ORDER" val="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52201"/>
  <p:tag name="MH_LIBRARY" val="GRAPHIC"/>
  <p:tag name="MH_TYPE" val="Other"/>
  <p:tag name="MH_ORDER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SubTitle"/>
  <p:tag name="MH_ORDER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SubTitle"/>
  <p:tag name="MH_ORDER" val="2"/>
</p:tagLst>
</file>

<file path=ppt/theme/theme1.xml><?xml version="1.0" encoding="utf-8"?>
<a:theme xmlns:a="http://schemas.openxmlformats.org/drawingml/2006/main" name="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4156</TotalTime>
  <Words>3795</Words>
  <Application>Microsoft Office PowerPoint</Application>
  <PresentationFormat>全屏显示(16:10)</PresentationFormat>
  <Paragraphs>298</Paragraphs>
  <Slides>40</Slides>
  <Notes>40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40</vt:i4>
      </vt:variant>
    </vt:vector>
  </HeadingPairs>
  <TitlesOfParts>
    <vt:vector size="53" baseType="lpstr">
      <vt:lpstr>-apple-system</vt:lpstr>
      <vt:lpstr>FZKTK--GBK1-0</vt:lpstr>
      <vt:lpstr>FZSSJW--GB1-0</vt:lpstr>
      <vt:lpstr>TimesNewRomanPSMT</vt:lpstr>
      <vt:lpstr>华文楷体</vt:lpstr>
      <vt:lpstr>宋体</vt:lpstr>
      <vt:lpstr>微软雅黑</vt:lpstr>
      <vt:lpstr>Arial</vt:lpstr>
      <vt:lpstr>Calibri</vt:lpstr>
      <vt:lpstr>Times New Roman</vt:lpstr>
      <vt:lpstr>Wingdings</vt:lpstr>
      <vt:lpstr>1</vt:lpstr>
      <vt:lpstr>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subject>1</dc:subject>
  <dc:creator>1; PC</dc:creator>
  <dc:description>1</dc:description>
  <cp:lastModifiedBy>yang yuncheng</cp:lastModifiedBy>
  <cp:revision>119</cp:revision>
  <dcterms:created xsi:type="dcterms:W3CDTF">2014-05-25T02:24:00Z</dcterms:created>
  <dcterms:modified xsi:type="dcterms:W3CDTF">2023-05-24T10:36:01Z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